
<file path=[Content_Types].xml><?xml version="1.0" encoding="utf-8"?>
<Types xmlns="http://schemas.openxmlformats.org/package/2006/content-types">
  <Default Extension="xml" ContentType="application/vnd.openxmlformats-package.core-properties+xml"/>
  <Default Extension="jpeg" ContentType="image/jpeg"/>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7138ae2a1f9a44b8" /><Relationship Type="http://schemas.openxmlformats.org/officeDocument/2006/relationships/extended-properties" Target="/docProps/app.xml" Id="R0d0d99445f0e4951" /><Relationship Type="http://schemas.openxmlformats.org/officeDocument/2006/relationships/officeDocument" Target="/ppt/presentation.xml" Id="R29a81350ac9a4836" /></Relationships>
</file>

<file path=ppt/presentation.xml><?xml version="1.0" encoding="utf-8"?>
<p:presentation xmlns:p="http://schemas.openxmlformats.org/presentationml/2006/main">
  <p:sldMasterIdLst>
    <p:sldMasterId xmlns:r="http://schemas.openxmlformats.org/officeDocument/2006/relationships" id="2147483648" r:id="R5260836650b44c1f"/>
  </p:sldMasterIdLst>
  <p:notesMasterIdLst>
    <p:notesMasterId xmlns:r="http://schemas.openxmlformats.org/officeDocument/2006/relationships" r:id="Rd1535bd6a2154fc9"/>
  </p:notesMasterIdLst>
  <p:sldIdLst>
    <p:sldId xmlns:r="http://schemas.openxmlformats.org/officeDocument/2006/relationships" id="256" r:id="R2259b53752fb434d"/>
    <p:sldId xmlns:r="http://schemas.openxmlformats.org/officeDocument/2006/relationships" id="257" r:id="R7dd8bd4831684b7c"/>
    <p:sldId xmlns:r="http://schemas.openxmlformats.org/officeDocument/2006/relationships" id="258" r:id="Rf18967b18368441b"/>
    <p:sldId xmlns:r="http://schemas.openxmlformats.org/officeDocument/2006/relationships" id="259" r:id="R291caa7a17a648a3"/>
    <p:sldId xmlns:r="http://schemas.openxmlformats.org/officeDocument/2006/relationships" id="260" r:id="R0218903064784e0c"/>
    <p:sldId xmlns:r="http://schemas.openxmlformats.org/officeDocument/2006/relationships" id="261" r:id="R48ecce40fab34898"/>
    <p:sldId xmlns:r="http://schemas.openxmlformats.org/officeDocument/2006/relationships" id="262" r:id="R2445eb126426485d"/>
    <p:sldId xmlns:r="http://schemas.openxmlformats.org/officeDocument/2006/relationships" id="263" r:id="R05d902f199d94f44"/>
    <p:sldId xmlns:r="http://schemas.openxmlformats.org/officeDocument/2006/relationships" id="264" r:id="R73a70c4ae7bf4b5a"/>
    <p:sldId xmlns:r="http://schemas.openxmlformats.org/officeDocument/2006/relationships" id="265" r:id="R0f85bebc6c744315"/>
    <p:sldId xmlns:r="http://schemas.openxmlformats.org/officeDocument/2006/relationships" id="266" r:id="Rb51e18bae32b47e0"/>
    <p:sldId xmlns:r="http://schemas.openxmlformats.org/officeDocument/2006/relationships" id="267" r:id="Rc9ea8b0ce38a45c9"/>
    <p:sldId xmlns:r="http://schemas.openxmlformats.org/officeDocument/2006/relationships" id="268" r:id="R3c37f0b287ec491d"/>
    <p:sldId xmlns:r="http://schemas.openxmlformats.org/officeDocument/2006/relationships" id="269" r:id="Rb839a471677b4bdd"/>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12168c6b25464019" /><Relationship Type="http://schemas.openxmlformats.org/officeDocument/2006/relationships/slideMaster" Target="/ppt/slideMasters/slideMaster1.xml" Id="R5260836650b44c1f" /><Relationship Type="http://schemas.openxmlformats.org/officeDocument/2006/relationships/notesMaster" Target="/ppt/notesMasters/notesMaster1.xml" Id="Rd1535bd6a2154fc9" /><Relationship Type="http://schemas.openxmlformats.org/officeDocument/2006/relationships/presProps" Target="/ppt/presProps.xml" Id="R34d38e01009047a1" /><Relationship Type="http://schemas.openxmlformats.org/officeDocument/2006/relationships/tableStyles" Target="/ppt/tableStyles.xml" Id="R3ea3a8b6e46a4a13" /><Relationship Type="http://schemas.openxmlformats.org/officeDocument/2006/relationships/slide" Target="/ppt/slides/slide1.xml" Id="R2259b53752fb434d" /><Relationship Type="http://schemas.openxmlformats.org/officeDocument/2006/relationships/slide" Target="/ppt/slides/slide2.xml" Id="R7dd8bd4831684b7c" /><Relationship Type="http://schemas.openxmlformats.org/officeDocument/2006/relationships/slide" Target="/ppt/slides/slide3.xml" Id="Rf18967b18368441b" /><Relationship Type="http://schemas.openxmlformats.org/officeDocument/2006/relationships/slide" Target="/ppt/slides/slide4.xml" Id="R291caa7a17a648a3" /><Relationship Type="http://schemas.openxmlformats.org/officeDocument/2006/relationships/slide" Target="/ppt/slides/slide5.xml" Id="R0218903064784e0c" /><Relationship Type="http://schemas.openxmlformats.org/officeDocument/2006/relationships/slide" Target="/ppt/slides/slide6.xml" Id="R48ecce40fab34898" /><Relationship Type="http://schemas.openxmlformats.org/officeDocument/2006/relationships/slide" Target="/ppt/slides/slide7.xml" Id="R2445eb126426485d" /><Relationship Type="http://schemas.openxmlformats.org/officeDocument/2006/relationships/slide" Target="/ppt/slides/slide8.xml" Id="R05d902f199d94f44" /><Relationship Type="http://schemas.openxmlformats.org/officeDocument/2006/relationships/slide" Target="/ppt/slides/slide9.xml" Id="R73a70c4ae7bf4b5a" /><Relationship Type="http://schemas.openxmlformats.org/officeDocument/2006/relationships/slide" Target="/ppt/slides/slide10.xml" Id="R0f85bebc6c744315" /><Relationship Type="http://schemas.openxmlformats.org/officeDocument/2006/relationships/slide" Target="/ppt/slides/slide11.xml" Id="Rb51e18bae32b47e0" /><Relationship Type="http://schemas.openxmlformats.org/officeDocument/2006/relationships/slide" Target="/ppt/slides/slide12.xml" Id="Rc9ea8b0ce38a45c9" /><Relationship Type="http://schemas.openxmlformats.org/officeDocument/2006/relationships/slide" Target="/ppt/slides/slide13.xml" Id="R3c37f0b287ec491d" /><Relationship Type="http://schemas.openxmlformats.org/officeDocument/2006/relationships/slide" Target="/ppt/slides/slide14.xml" Id="Rb839a471677b4bdd"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712908b0ce4a42d9"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8d891fd94c664d46" /><Relationship Type="http://schemas.openxmlformats.org/officeDocument/2006/relationships/notesMaster" Target="/ppt/notesMasters/notesMaster1.xml" Id="Re7a3cdc6e8974574"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b892141579a64430" /><Relationship Type="http://schemas.openxmlformats.org/officeDocument/2006/relationships/notesMaster" Target="/ppt/notesMasters/notesMaster1.xml" Id="R10cb7825e04b4ef8"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f38964661ac443c0" /><Relationship Type="http://schemas.openxmlformats.org/officeDocument/2006/relationships/notesMaster" Target="/ppt/notesMasters/notesMaster1.xml" Id="R7440a22445dd4ac4"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fcbdb4b3521e49fd" /><Relationship Type="http://schemas.openxmlformats.org/officeDocument/2006/relationships/notesMaster" Target="/ppt/notesMasters/notesMaster1.xml" Id="R4dea94075269430f"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b64c885b8f7d4d64" /><Relationship Type="http://schemas.openxmlformats.org/officeDocument/2006/relationships/notesMaster" Target="/ppt/notesMasters/notesMaster1.xml" Id="Rc0786bedd5e647fb"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4c84c96683614104" /><Relationship Type="http://schemas.openxmlformats.org/officeDocument/2006/relationships/notesMaster" Target="/ppt/notesMasters/notesMaster1.xml" Id="R2c35b8f4e50547c2" /></Relationships>
</file>

<file path=ppt/notesSlides/_rels/notesSlide2.xml.rels>&#65279;<?xml version="1.0" encoding="utf-8"?><Relationships xmlns="http://schemas.openxmlformats.org/package/2006/relationships"><Relationship Type="http://schemas.openxmlformats.org/officeDocument/2006/relationships/slide" Target="/ppt/slides/slide2.xml" Id="Rdbbcb6e923a846a5" /><Relationship Type="http://schemas.openxmlformats.org/officeDocument/2006/relationships/notesMaster" Target="/ppt/notesMasters/notesMaster1.xml" Id="R357dd5ad1efc4dd4" /></Relationships>
</file>

<file path=ppt/notesSlides/_rels/notesSlide3.xml.rels>&#65279;<?xml version="1.0" encoding="utf-8"?><Relationships xmlns="http://schemas.openxmlformats.org/package/2006/relationships"><Relationship Type="http://schemas.openxmlformats.org/officeDocument/2006/relationships/slide" Target="/ppt/slides/slide3.xml" Id="R7faede1140b44d69" /><Relationship Type="http://schemas.openxmlformats.org/officeDocument/2006/relationships/notesMaster" Target="/ppt/notesMasters/notesMaster1.xml" Id="R9ad94820c323482c" /></Relationships>
</file>

<file path=ppt/notesSlides/_rels/notesSlide4.xml.rels>&#65279;<?xml version="1.0" encoding="utf-8"?><Relationships xmlns="http://schemas.openxmlformats.org/package/2006/relationships"><Relationship Type="http://schemas.openxmlformats.org/officeDocument/2006/relationships/slide" Target="/ppt/slides/slide4.xml" Id="R42b03d9e0aca45ab" /><Relationship Type="http://schemas.openxmlformats.org/officeDocument/2006/relationships/notesMaster" Target="/ppt/notesMasters/notesMaster1.xml" Id="Rf78e3eb3dad24baf" /></Relationships>
</file>

<file path=ppt/notesSlides/_rels/notesSlide5.xml.rels>&#65279;<?xml version="1.0" encoding="utf-8"?><Relationships xmlns="http://schemas.openxmlformats.org/package/2006/relationships"><Relationship Type="http://schemas.openxmlformats.org/officeDocument/2006/relationships/slide" Target="/ppt/slides/slide5.xml" Id="R63c29d62c1c14650" /><Relationship Type="http://schemas.openxmlformats.org/officeDocument/2006/relationships/notesMaster" Target="/ppt/notesMasters/notesMaster1.xml" Id="R3d095edb16564e8c" /></Relationships>
</file>

<file path=ppt/notesSlides/_rels/notesSlide6.xml.rels>&#65279;<?xml version="1.0" encoding="utf-8"?><Relationships xmlns="http://schemas.openxmlformats.org/package/2006/relationships"><Relationship Type="http://schemas.openxmlformats.org/officeDocument/2006/relationships/slide" Target="/ppt/slides/slide6.xml" Id="Rb09692978f5f4f8b" /><Relationship Type="http://schemas.openxmlformats.org/officeDocument/2006/relationships/notesMaster" Target="/ppt/notesMasters/notesMaster1.xml" Id="R7b7a3174278542da" /></Relationships>
</file>

<file path=ppt/notesSlides/_rels/notesSlide7.xml.rels>&#65279;<?xml version="1.0" encoding="utf-8"?><Relationships xmlns="http://schemas.openxmlformats.org/package/2006/relationships"><Relationship Type="http://schemas.openxmlformats.org/officeDocument/2006/relationships/slide" Target="/ppt/slides/slide7.xml" Id="R7475569203384d23" /><Relationship Type="http://schemas.openxmlformats.org/officeDocument/2006/relationships/notesMaster" Target="/ppt/notesMasters/notesMaster1.xml" Id="R61c02ea88df24285" /></Relationships>
</file>

<file path=ppt/notesSlides/_rels/notesSlide8.xml.rels>&#65279;<?xml version="1.0" encoding="utf-8"?><Relationships xmlns="http://schemas.openxmlformats.org/package/2006/relationships"><Relationship Type="http://schemas.openxmlformats.org/officeDocument/2006/relationships/slide" Target="/ppt/slides/slide8.xml" Id="R5c19c634b7ce4db9" /><Relationship Type="http://schemas.openxmlformats.org/officeDocument/2006/relationships/notesMaster" Target="/ppt/notesMasters/notesMaster1.xml" Id="R79a31759641249cc" /></Relationships>
</file>

<file path=ppt/notesSlides/_rels/notesSlide9.xml.rels>&#65279;<?xml version="1.0" encoding="utf-8"?><Relationships xmlns="http://schemas.openxmlformats.org/package/2006/relationships"><Relationship Type="http://schemas.openxmlformats.org/officeDocument/2006/relationships/slide" Target="/ppt/slides/slide9.xml" Id="R14b3b8f5a5c24230" /><Relationship Type="http://schemas.openxmlformats.org/officeDocument/2006/relationships/notesMaster" Target="/ppt/notesMasters/notesMaster1.xml" Id="R9ba4697e5a944668"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Pacing: 1 minute.</a:t>
            </a:r>
          </a:p>
          <a:p xmlns:a="http://schemas.openxmlformats.org/drawingml/2006/main">
            <a:r>
              <a:t/>
            </a:r>
          </a:p>
          <a:p xmlns:a="http://schemas.openxmlformats.org/drawingml/2006/main">
            <a:r>
              <a:t>Let the event artwork establish the room. Open with one sentence:</a:t>
            </a:r>
          </a:p>
          <a:p xmlns:a="http://schemas.openxmlformats.org/drawingml/2006/main">
            <a:r>
              <a:t>"Today we are going to move from an impressive agent moment to evidence we can inspect after the agent acts."</a:t>
            </a:r>
          </a:p>
          <a:p xmlns:a="http://schemas.openxmlformats.org/drawingml/2006/main">
            <a:r>
              <a:t/>
            </a:r>
          </a:p>
          <a:p xmlns:a="http://schemas.openxmlformats.org/drawingml/2006/main">
            <a:r>
              <a:t>[Sources]</a:t>
            </a:r>
          </a:p>
          <a:p xmlns:a="http://schemas.openxmlformats.org/drawingml/2006/main">
            <a:r>
              <a:t>- Local event asset: Official Graphic for M365nyc.jpeg</a:t>
            </a:r>
          </a:p>
          <a:p xmlns:a="http://schemas.openxmlformats.org/drawingml/2006/main">
            <a:r>
              <a:t>- Local session description: Screenshot 2026-07-29 162056.png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Pacing: 3 minutes.</a:t>
            </a:r>
          </a:p>
          <a:p xmlns:a="http://schemas.openxmlformats.org/drawingml/2006/main">
            <a:r>
              <a:t/>
            </a:r>
          </a:p>
          <a:p xmlns:a="http://schemas.openxmlformats.org/drawingml/2006/main">
            <a:r>
              <a:t>This is the pivot into the governance plane. Self-hosting can improve control over infrastructure and data location, but it does not automatically provide consent, role-aware policy, audit aggregation, or multi-tenant isolation.</a:t>
            </a:r>
          </a:p>
          <a:p xmlns:a="http://schemas.openxmlformats.org/drawingml/2006/main">
            <a:r>
              <a:t/>
            </a:r>
          </a:p>
          <a:p xmlns:a="http://schemas.openxmlformats.org/drawingml/2006/main">
            <a:r>
              <a:t>The My Aria screenshot uses synthetic fixtures. It is evidence of the patient-facing context, not of a production governance deployment.</a:t>
            </a:r>
          </a:p>
          <a:p xmlns:a="http://schemas.openxmlformats.org/drawingml/2006/main">
            <a:r>
              <a:t/>
            </a:r>
          </a:p>
          <a:p xmlns:a="http://schemas.openxmlformats.org/drawingml/2006/main">
            <a:r>
              <a:t>[Sources]</a:t>
            </a:r>
          </a:p>
          <a:p xmlns:a="http://schemas.openxmlformats.org/drawingml/2006/main">
            <a:r>
              <a:t>- https://github.com/realactivity/tula/blob/main/OPEN_CORE.md</a:t>
            </a:r>
          </a:p>
          <a:p xmlns:a="http://schemas.openxmlformats.org/drawingml/2006/main">
            <a:r>
              <a:t>- https://github.com/realactivity/tula/blob/main/docs/aria-commercial-platform.md</a:t>
            </a:r>
          </a:p>
          <a:p xmlns:a="http://schemas.openxmlformats.org/drawingml/2006/main">
            <a:r>
              <a:t>- https://github.com/realactivity/tula/blob/main/apps/my-aria/README.md</a:t>
            </a:r>
          </a:p>
          <a:p xmlns:a="http://schemas.openxmlformats.org/drawingml/2006/main">
            <a:r>
              <a:t>- Asset: https://github.com/realactivity/tula/blob/main/apps/my-aria/public/my-aria-ai-chats.png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Pacing: 2 minutes.</a:t>
            </a:r>
          </a:p>
          <a:p xmlns:a="http://schemas.openxmlformats.org/drawingml/2006/main">
            <a:r>
              <a:t/>
            </a:r>
          </a:p>
          <a:p xmlns:a="http://schemas.openxmlformats.org/drawingml/2006/main">
            <a:r>
              <a:t>Explain what the prototype makes visible:</a:t>
            </a:r>
          </a:p>
          <a:p xmlns:a="http://schemas.openxmlformats.org/drawingml/2006/main">
            <a:r>
              <a:t>- Patient-owned Tula agents on one side.</a:t>
            </a:r>
          </a:p>
          <a:p xmlns:a="http://schemas.openxmlformats.org/drawingml/2006/main">
            <a:r>
              <a:t>- Institutional Microsoft 365 agents on the other.</a:t>
            </a:r>
          </a:p>
          <a:p xmlns:a="http://schemas.openxmlformats.org/drawingml/2006/main">
            <a:r>
              <a:t>- A trust bridge whose interactions can be filtered by consent, sensitivity, status, and attention.</a:t>
            </a:r>
          </a:p>
          <a:p xmlns:a="http://schemas.openxmlformats.org/drawingml/2006/main">
            <a:r>
              <a:t/>
            </a:r>
          </a:p>
          <a:p xmlns:a="http://schemas.openxmlformats.org/drawingml/2006/main">
            <a:r>
              <a:t>Be explicit: the public view is labeled synthetic. Use it as a governance model and demo surface, not as production telemetry.</a:t>
            </a:r>
          </a:p>
          <a:p xmlns:a="http://schemas.openxmlformats.org/drawingml/2006/main">
            <a:r>
              <a:t/>
            </a:r>
          </a:p>
          <a:p xmlns:a="http://schemas.openxmlformats.org/drawingml/2006/main">
            <a:r>
              <a:t>[Sources]</a:t>
            </a:r>
          </a:p>
          <a:p xmlns:a="http://schemas.openxmlformats.org/drawingml/2006/main">
            <a:r>
              <a:t>- https://mellowmushroom.realactivity.ai/</a:t>
            </a:r>
          </a:p>
          <a:p xmlns:a="http://schemas.openxmlformats.org/drawingml/2006/main">
            <a:r>
              <a:t>- Screenshot captured from the public Trust Bridge view on 2026-07-29</a:t>
            </a:r>
          </a:p>
          <a:p xmlns:a="http://schemas.openxmlformats.org/drawingml/2006/main">
            <a:r>
              <a:t>- https://github.com/realactivity/tula/blob/main/docs/aria-commercial-platform.md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Pacing: 5 minutes.</a:t>
            </a:r>
          </a:p>
          <a:p xmlns:a="http://schemas.openxmlformats.org/drawingml/2006/main">
            <a:r>
              <a:t/>
            </a:r>
          </a:p>
          <a:p xmlns:a="http://schemas.openxmlformats.org/drawingml/2006/main">
            <a:r>
              <a:t>At https://mellowmushroom.realactivity.ai/:</a:t>
            </a:r>
          </a:p>
          <a:p xmlns:a="http://schemas.openxmlformats.org/drawingml/2006/main">
            <a:r>
              <a:t>1. Stay on the Trust Bridge tab.</a:t>
            </a:r>
          </a:p>
          <a:p xmlns:a="http://schemas.openxmlformats.org/drawingml/2006/main">
            <a:r>
              <a:t>2. Enable "Only consent-blocked".</a:t>
            </a:r>
          </a:p>
          <a:p xmlns:a="http://schemas.openxmlformats.org/drawingml/2006/main">
            <a:r>
              <a:t>3. Select one bridge interaction.</a:t>
            </a:r>
          </a:p>
          <a:p xmlns:a="http://schemas.openxmlformats.org/drawingml/2006/main">
            <a:r>
              <a:t>4. Narrate the patient agent, the M365 agent, the consent outcome, sensitivity, and resulting status.</a:t>
            </a:r>
          </a:p>
          <a:p xmlns:a="http://schemas.openxmlformats.org/drawingml/2006/main">
            <a:r>
              <a:t>5. Close by showing the executive attention surface.</a:t>
            </a:r>
          </a:p>
          <a:p xmlns:a="http://schemas.openxmlformats.org/drawingml/2006/main">
            <a:r>
              <a:t/>
            </a:r>
          </a:p>
          <a:p xmlns:a="http://schemas.openxmlformats.org/drawingml/2006/main">
            <a:r>
              <a:t>Do not sign in or expose live tenant data during the public session. The synthetic public view is sufficient.</a:t>
            </a:r>
          </a:p>
          <a:p xmlns:a="http://schemas.openxmlformats.org/drawingml/2006/main">
            <a:r>
              <a:t/>
            </a:r>
          </a:p>
          <a:p xmlns:a="http://schemas.openxmlformats.org/drawingml/2006/main">
            <a:r>
              <a:t>Fallback:</a:t>
            </a:r>
          </a:p>
          <a:p xmlns:a="http://schemas.openxmlformats.org/drawingml/2006/main">
            <a:r>
              <a:t>- Return to slide 11 and narrate the same three steps from the captured dashboard.</a:t>
            </a:r>
          </a:p>
          <a:p xmlns:a="http://schemas.openxmlformats.org/drawingml/2006/main">
            <a:r>
              <a:t/>
            </a:r>
          </a:p>
          <a:p xmlns:a="http://schemas.openxmlformats.org/drawingml/2006/main">
            <a:r>
              <a:t>[Sources]</a:t>
            </a:r>
          </a:p>
          <a:p xmlns:a="http://schemas.openxmlformats.org/drawingml/2006/main">
            <a:r>
              <a:t>- https://mellowmushroom.realactivity.ai/</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Pacing: 2 minutes.</a:t>
            </a:r>
          </a:p>
          <a:p xmlns:a="http://schemas.openxmlformats.org/drawingml/2006/main">
            <a:r>
              <a:t/>
            </a:r>
          </a:p>
          <a:p xmlns:a="http://schemas.openxmlformats.org/drawingml/2006/main">
            <a:r>
              <a:t>Resolve the story:</a:t>
            </a:r>
          </a:p>
          <a:p xmlns:a="http://schemas.openxmlformats.org/drawingml/2006/main">
            <a:r>
              <a:t>- The runtime pattern is reusable.</a:t>
            </a:r>
          </a:p>
          <a:p xmlns:a="http://schemas.openxmlformats.org/drawingml/2006/main">
            <a:r>
              <a:t>- The identity, data, policy, and evaluation contracts are domain-specific.</a:t>
            </a:r>
          </a:p>
          <a:p xmlns:a="http://schemas.openxmlformats.org/drawingml/2006/main">
            <a:r>
              <a:t>- Scout demonstrates the enterprise workforce side.</a:t>
            </a:r>
          </a:p>
          <a:p xmlns:a="http://schemas.openxmlformats.org/drawingml/2006/main">
            <a:r>
              <a:t>- Tula demonstrates a patient-owned health side.</a:t>
            </a:r>
          </a:p>
          <a:p xmlns:a="http://schemas.openxmlformats.org/drawingml/2006/main">
            <a:r>
              <a:t/>
            </a:r>
          </a:p>
          <a:p xmlns:a="http://schemas.openxmlformats.org/drawingml/2006/main">
            <a:r>
              <a:t>Avoid claiming that Tula and Scout share identical implementations beyond the OpenClaw foundation described by the cited sources.</a:t>
            </a:r>
          </a:p>
          <a:p xmlns:a="http://schemas.openxmlformats.org/drawingml/2006/main">
            <a:r>
              <a:t/>
            </a:r>
          </a:p>
          <a:p xmlns:a="http://schemas.openxmlformats.org/drawingml/2006/main">
            <a:r>
              <a:t>[Sources]</a:t>
            </a:r>
          </a:p>
          <a:p xmlns:a="http://schemas.openxmlformats.org/drawingml/2006/main">
            <a:r>
              <a:t>- https://www.microsoft.com/en-us/microsoft-365/blog/2026/06/02/introducing-microsoft-scout-your-always-on-personal-agent/</a:t>
            </a:r>
          </a:p>
          <a:p xmlns:a="http://schemas.openxmlformats.org/drawingml/2006/main">
            <a:r>
              <a:t>- https://github.com/realactivity/tula/blob/main/README.md</a:t>
            </a:r>
          </a:p>
          <a:p xmlns:a="http://schemas.openxmlformats.org/drawingml/2006/main">
            <a:r>
              <a:t>- https://github.com/realactivity/tula/blob/main/OPEN_CORE.md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Pacing: 2 minutes.</a:t>
            </a:r>
          </a:p>
          <a:p xmlns:a="http://schemas.openxmlformats.org/drawingml/2006/main">
            <a:r>
              <a:t/>
            </a:r>
          </a:p>
          <a:p xmlns:a="http://schemas.openxmlformats.org/drawingml/2006/main">
            <a:r>
              <a:t>Return to the opening thesis and leave the audience with four verbs:</a:t>
            </a:r>
          </a:p>
          <a:p xmlns:a="http://schemas.openxmlformats.org/drawingml/2006/main">
            <a:r>
              <a:t>inspect, test, constrain, audit.</a:t>
            </a:r>
          </a:p>
          <a:p xmlns:a="http://schemas.openxmlformats.org/drawingml/2006/main">
            <a:r>
              <a:t/>
            </a:r>
          </a:p>
          <a:p xmlns:a="http://schemas.openxmlformats.org/drawingml/2006/main">
            <a:r>
              <a:t>Suggested final line:</a:t>
            </a:r>
          </a:p>
          <a:p xmlns:a="http://schemas.openxmlformats.org/drawingml/2006/main">
            <a:r>
              <a:t>"The goal is not an agent that never fails. The goal is an agent system that tells you what it did, what stopped it, and whether the behavior still passes the contract after the next change."</a:t>
            </a:r>
          </a:p>
          <a:p xmlns:a="http://schemas.openxmlformats.org/drawingml/2006/main">
            <a:r>
              <a:t/>
            </a:r>
          </a:p>
          <a:p xmlns:a="http://schemas.openxmlformats.org/drawingml/2006/main">
            <a:r>
              <a:t>[Sources]</a:t>
            </a:r>
          </a:p>
          <a:p xmlns:a="http://schemas.openxmlformats.org/drawingml/2006/main">
            <a:r>
              <a:t>- https://learn.microsoft.com/en-us/microsoft-scout/</a:t>
            </a:r>
          </a:p>
          <a:p xmlns:a="http://schemas.openxmlformats.org/drawingml/2006/main">
            <a:r>
              <a:t>- https://github.com/realactivity/tula</a:t>
            </a:r>
          </a:p>
          <a:p xmlns:a="http://schemas.openxmlformats.org/drawingml/2006/main">
            <a:r>
              <a:t>- https://github.com/microsoft/waza</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Pacing: 2 minutes.</a:t>
            </a:r>
          </a:p>
          <a:p xmlns:a="http://schemas.openxmlformats.org/drawingml/2006/main">
            <a:r>
              <a:t/>
            </a:r>
          </a:p>
          <a:p xmlns:a="http://schemas.openxmlformats.org/drawingml/2006/main">
            <a:r>
              <a:t>Use this slide to define "verifiable" in plain language. The four ownership layers are the throughline for every demo. Do not linger on implementation details yet.</a:t>
            </a:r>
          </a:p>
          <a:p xmlns:a="http://schemas.openxmlformats.org/drawingml/2006/main">
            <a:r>
              <a:t/>
            </a:r>
          </a:p>
          <a:p xmlns:a="http://schemas.openxmlformats.org/drawingml/2006/main">
            <a:r>
              <a:t>[Sources]</a:t>
            </a:r>
          </a:p>
          <a:p xmlns:a="http://schemas.openxmlformats.org/drawingml/2006/main">
            <a:r>
              <a:t>- Local session description: Screenshot 2026-07-29 162056.png</a:t>
            </a:r>
          </a:p>
          <a:p xmlns:a="http://schemas.openxmlformats.org/drawingml/2006/main">
            <a:r>
              <a:t>- https://github.com/realactivity/tula/blob/main/README.md</a:t>
            </a:r>
          </a:p>
          <a:p xmlns:a="http://schemas.openxmlformats.org/drawingml/2006/main">
            <a:r>
              <a:t>- https://github.com/realactivity/tula/blob/main/docs/architecture.md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Pacing: 3 minutes.</a:t>
            </a:r>
          </a:p>
          <a:p xmlns:a="http://schemas.openxmlformats.org/drawingml/2006/main">
            <a:r>
              <a:t/>
            </a:r>
          </a:p>
          <a:p xmlns:a="http://schemas.openxmlformats.org/drawingml/2006/main">
            <a:r>
              <a:t>Make two precise connections:</a:t>
            </a:r>
          </a:p>
          <a:p xmlns:a="http://schemas.openxmlformats.org/drawingml/2006/main">
            <a:r>
              <a:t>1. Microsoft describes Scout as its first Autopilot: always on, identity-bearing, and able to act across Microsoft 365 plus local resources.</a:t>
            </a:r>
          </a:p>
          <a:p xmlns:a="http://schemas.openxmlformats.org/drawingml/2006/main">
            <a:r>
              <a:t>2. Microsoft explicitly says Scout is powered by OpenClaw and that policy conformance is being contributed upstream.</a:t>
            </a:r>
          </a:p>
          <a:p xmlns:a="http://schemas.openxmlformats.org/drawingml/2006/main">
            <a:r>
              <a:t/>
            </a:r>
          </a:p>
          <a:p xmlns:a="http://schemas.openxmlformats.org/drawingml/2006/main">
            <a:r>
              <a:t>Do not imply that every Microsoft 365 agent is Scout or that the preview is generally available.</a:t>
            </a:r>
          </a:p>
          <a:p xmlns:a="http://schemas.openxmlformats.org/drawingml/2006/main">
            <a:r>
              <a:t/>
            </a:r>
          </a:p>
          <a:p xmlns:a="http://schemas.openxmlformats.org/drawingml/2006/main">
            <a:r>
              <a:t>[Sources]</a:t>
            </a:r>
          </a:p>
          <a:p xmlns:a="http://schemas.openxmlformats.org/drawingml/2006/main">
            <a:r>
              <a:t>- https://www.microsoft.com/en-us/microsoft-365/blog/2026/06/02/introducing-microsoft-scout-your-always-on-personal-agent/</a:t>
            </a:r>
          </a:p>
          <a:p xmlns:a="http://schemas.openxmlformats.org/drawingml/2006/main">
            <a:r>
              <a:t>- https://learn.microsoft.com/en-us/microsoft-scout/overview</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Pacing: 7 minutes.</a:t>
            </a:r>
          </a:p>
          <a:p xmlns:a="http://schemas.openxmlformats.org/drawingml/2006/main">
            <a:r>
              <a:t/>
            </a:r>
          </a:p>
          <a:p xmlns:a="http://schemas.openxmlformats.org/drawingml/2006/main">
            <a:r>
              <a:t>Suggested demo in a demo tenant:</a:t>
            </a:r>
          </a:p>
          <a:p xmlns:a="http://schemas.openxmlformats.org/drawingml/2006/main">
            <a:r>
              <a:t>"Find the open commitments across the selected Outlook and Teams context, prepare a follow-up plan, and do not send anything."</a:t>
            </a:r>
          </a:p>
          <a:p xmlns:a="http://schemas.openxmlformats.org/drawingml/2006/main">
            <a:r>
              <a:t/>
            </a:r>
          </a:p>
          <a:p xmlns:a="http://schemas.openxmlformats.org/drawingml/2006/main">
            <a:r>
              <a:t>Narrate only three things: context, boundary, approval.</a:t>
            </a:r>
          </a:p>
          <a:p xmlns:a="http://schemas.openxmlformats.org/drawingml/2006/main">
            <a:r>
              <a:t>- Show where Scout identifies available Microsoft 365 and local context.</a:t>
            </a:r>
          </a:p>
          <a:p xmlns:a="http://schemas.openxmlformats.org/drawingml/2006/main">
            <a:r>
              <a:t>- Point out the governed identity and scoped permissions.</a:t>
            </a:r>
          </a:p>
          <a:p xmlns:a="http://schemas.openxmlformats.org/drawingml/2006/main">
            <a:r>
              <a:t>- Stop at the approval moment; do not send an external message.</a:t>
            </a:r>
          </a:p>
          <a:p xmlns:a="http://schemas.openxmlformats.org/drawingml/2006/main">
            <a:r>
              <a:t/>
            </a:r>
          </a:p>
          <a:p xmlns:a="http://schemas.openxmlformats.org/drawingml/2006/main">
            <a:r>
              <a:t>Fallback:</a:t>
            </a:r>
          </a:p>
          <a:p xmlns:a="http://schemas.openxmlformats.org/drawingml/2006/main">
            <a:r>
              <a:t>- Use the official Microsoft Scout blog to show the same three concepts: own identity, approved destinations, and sign-off for sensitive actions.</a:t>
            </a:r>
          </a:p>
          <a:p xmlns:a="http://schemas.openxmlformats.org/drawingml/2006/main">
            <a:r>
              <a:t/>
            </a:r>
          </a:p>
          <a:p xmlns:a="http://schemas.openxmlformats.org/drawingml/2006/main">
            <a:r>
              <a:t>[Sources]</a:t>
            </a:r>
          </a:p>
          <a:p xmlns:a="http://schemas.openxmlformats.org/drawingml/2006/main">
            <a:r>
              <a:t>- https://www.microsoft.com/en-us/microsoft-365/blog/2026/06/02/introducing-microsoft-scout-your-always-on-personal-agent/</a:t>
            </a:r>
          </a:p>
          <a:p xmlns:a="http://schemas.openxmlformats.org/drawingml/2006/main">
            <a:r>
              <a:t>- https://learn.microsoft.com/en-us/microsoft-scout/overview</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Pacing: 3 minutes.</a:t>
            </a:r>
          </a:p>
          <a:p xmlns:a="http://schemas.openxmlformats.org/drawingml/2006/main">
            <a:r>
              <a:t/>
            </a:r>
          </a:p>
          <a:p xmlns:a="http://schemas.openxmlformats.org/drawingml/2006/main">
            <a:r>
              <a:t>Use this as the bridge from Scout to Tula. The runtime gives the agent a place to act; the skill contract, workspace boundary, and evidence determine whether that action is defensible.</a:t>
            </a:r>
          </a:p>
          <a:p xmlns:a="http://schemas.openxmlformats.org/drawingml/2006/main">
            <a:r>
              <a:t/>
            </a:r>
          </a:p>
          <a:p xmlns:a="http://schemas.openxmlformats.org/drawingml/2006/main">
            <a:r>
              <a:t>The diagram is deliberately generic. It shows a reusable architecture pattern, not a claim that every deployment has identical channels or actions.</a:t>
            </a:r>
          </a:p>
          <a:p xmlns:a="http://schemas.openxmlformats.org/drawingml/2006/main">
            <a:r>
              <a:t/>
            </a:r>
          </a:p>
          <a:p xmlns:a="http://schemas.openxmlformats.org/drawingml/2006/main">
            <a:r>
              <a:t>[Sources]</a:t>
            </a:r>
          </a:p>
          <a:p xmlns:a="http://schemas.openxmlformats.org/drawingml/2006/main">
            <a:r>
              <a:t>- https://github.com/realactivity/tula/blob/main/docs/architecture.md</a:t>
            </a:r>
          </a:p>
          <a:p xmlns:a="http://schemas.openxmlformats.org/drawingml/2006/main">
            <a:r>
              <a:t>- https://github.com/realactivity/tula/blob/main/AGENTS.md</a:t>
            </a:r>
          </a:p>
          <a:p xmlns:a="http://schemas.openxmlformats.org/drawingml/2006/main">
            <a:r>
              <a:t>- https://www.microsoft.com/en-us/microsoft-365/blog/2026/06/02/introducing-microsoft-scout-your-always-on-personal-agent/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Pacing: 3 minutes.</a:t>
            </a:r>
          </a:p>
          <a:p xmlns:a="http://schemas.openxmlformats.org/drawingml/2006/main">
            <a:r>
              <a:t/>
            </a:r>
          </a:p>
          <a:p xmlns:a="http://schemas.openxmlformats.org/drawingml/2006/main">
            <a:r>
              <a:t>Frame healthcare as a deliberately hard proving ground: sensitive data, consequential actions, and handoffs to human teams.</a:t>
            </a:r>
          </a:p>
          <a:p xmlns:a="http://schemas.openxmlformats.org/drawingml/2006/main">
            <a:r>
              <a:t/>
            </a:r>
          </a:p>
          <a:p xmlns:a="http://schemas.openxmlformats.org/drawingml/2006/main">
            <a:r>
              <a:t>State the product boundary accurately:</a:t>
            </a:r>
          </a:p>
          <a:p xmlns:a="http://schemas.openxmlformats.org/drawingml/2006/main">
            <a:r>
              <a:t>- Tula is the open-source, single-user skill layer.</a:t>
            </a:r>
          </a:p>
          <a:p xmlns:a="http://schemas.openxmlformats.org/drawingml/2006/main">
            <a:r>
              <a:t>- My Aria is the patient-facing demo UI in the repository.</a:t>
            </a:r>
          </a:p>
          <a:p xmlns:a="http://schemas.openxmlformats.org/drawingml/2006/main">
            <a:r>
              <a:t>- The screenshot uses synthetic fixture data and is not clinical software.</a:t>
            </a:r>
          </a:p>
          <a:p xmlns:a="http://schemas.openxmlformats.org/drawingml/2006/main">
            <a:r>
              <a:t/>
            </a:r>
          </a:p>
          <a:p xmlns:a="http://schemas.openxmlformats.org/drawingml/2006/main">
            <a:r>
              <a:t>[Sources]</a:t>
            </a:r>
          </a:p>
          <a:p xmlns:a="http://schemas.openxmlformats.org/drawingml/2006/main">
            <a:r>
              <a:t>- https://github.com/realactivity/tula</a:t>
            </a:r>
          </a:p>
          <a:p xmlns:a="http://schemas.openxmlformats.org/drawingml/2006/main">
            <a:r>
              <a:t>- https://github.com/realactivity/tula/blob/main/apps/my-aria/README.md</a:t>
            </a:r>
          </a:p>
          <a:p xmlns:a="http://schemas.openxmlformats.org/drawingml/2006/main">
            <a:r>
              <a:t>- https://github.com/realactivity/tula/blob/main/docs/architecture.md</a:t>
            </a:r>
          </a:p>
          <a:p xmlns:a="http://schemas.openxmlformats.org/drawingml/2006/main">
            <a:r>
              <a:t>- Asset: https://github.com/realactivity/tula/blob/main/apps/my-aria/public/my-aria-dashboard.png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Pacing: 9 minutes.</a:t>
            </a:r>
          </a:p>
          <a:p xmlns:a="http://schemas.openxmlformats.org/drawingml/2006/main">
            <a:r>
              <a:t/>
            </a:r>
          </a:p>
          <a:p xmlns:a="http://schemas.openxmlformats.org/drawingml/2006/main">
            <a:r>
              <a:t>Live sequence:</a:t>
            </a:r>
          </a:p>
          <a:p xmlns:a="http://schemas.openxmlformats.org/drawingml/2006/main">
            <a:r>
              <a:t>1. Open skills/prep-my-visit/SKILL.md.</a:t>
            </a:r>
          </a:p>
          <a:p xmlns:a="http://schemas.openxmlformats.org/drawingml/2006/main">
            <a:r>
              <a:t>2. Point out use, non-use, workflow, and privacy as executable expectations.</a:t>
            </a:r>
          </a:p>
          <a:p xmlns:a="http://schemas.openxmlformats.org/drawingml/2006/main">
            <a:r>
              <a:t>3. Open evals/prep-my-visit/tasks/adversarial-phi-exfiltration-coercion.yaml.</a:t>
            </a:r>
          </a:p>
          <a:p xmlns:a="http://schemas.openxmlformats.org/drawingml/2006/main">
            <a:r>
              <a:t>4. Run: waza check skills/prep-my-visit</a:t>
            </a:r>
          </a:p>
          <a:p xmlns:a="http://schemas.openxmlformats.org/drawingml/2006/main">
            <a:r>
              <a:t>5. Run the live suite if authentication and time allow:</a:t>
            </a:r>
          </a:p>
          <a:p xmlns:a="http://schemas.openxmlformats.org/drawingml/2006/main">
            <a:r>
              <a:t>   waza run evals/prep-my-visit/eval.yaml -v</a:t>
            </a:r>
          </a:p>
          <a:p xmlns:a="http://schemas.openxmlformats.org/drawingml/2006/main">
            <a:r>
              <a:t/>
            </a:r>
          </a:p>
          <a:p xmlns:a="http://schemas.openxmlformats.org/drawingml/2006/main">
            <a:r>
              <a:t>Connect to the session description by showing how a plausible failure becomes a test. The repo already contains the PHI exfiltration + coercion scenario, so demonstrate the pattern rather than inventing a production incident.</a:t>
            </a:r>
          </a:p>
          <a:p xmlns:a="http://schemas.openxmlformats.org/drawingml/2006/main">
            <a:r>
              <a:t/>
            </a:r>
          </a:p>
          <a:p xmlns:a="http://schemas.openxmlformats.org/drawingml/2006/main">
            <a:r>
              <a:t>Fallback:</a:t>
            </a:r>
          </a:p>
          <a:p xmlns:a="http://schemas.openxmlformats.org/drawingml/2006/main">
            <a:r>
              <a:t>- Run the structural lane:</a:t>
            </a:r>
          </a:p>
          <a:p xmlns:a="http://schemas.openxmlformats.org/drawingml/2006/main">
            <a:r>
              <a:t>  waza run evals/prep-my-visit/eval.mock.yaml --skip-graders -v</a:t>
            </a:r>
          </a:p>
          <a:p xmlns:a="http://schemas.openxmlformats.org/drawingml/2006/main">
            <a:r>
              <a:t>- If the CLI is unavailable, inspect the YAML and explain the expected refusal, boundary language, and review requirement.</a:t>
            </a:r>
          </a:p>
          <a:p xmlns:a="http://schemas.openxmlformats.org/drawingml/2006/main">
            <a:r>
              <a:t/>
            </a:r>
          </a:p>
          <a:p xmlns:a="http://schemas.openxmlformats.org/drawingml/2006/main">
            <a:r>
              <a:t>[Sources]</a:t>
            </a:r>
          </a:p>
          <a:p xmlns:a="http://schemas.openxmlformats.org/drawingml/2006/main">
            <a:r>
              <a:t>- https://github.com/realactivity/tula/blob/main/skills/prep-my-visit/SKILL.md</a:t>
            </a:r>
          </a:p>
          <a:p xmlns:a="http://schemas.openxmlformats.org/drawingml/2006/main">
            <a:r>
              <a:t>- https://github.com/realactivity/tula/blob/main/evals/prep-my-visit/tasks/adversarial-phi-exfiltration-coercion.yaml</a:t>
            </a:r>
          </a:p>
          <a:p xmlns:a="http://schemas.openxmlformats.org/drawingml/2006/main">
            <a:r>
              <a:t>- https://github.com/realactivity/tula/blob/main/evals/prep-my-visit/tasks/golden/golden-full-visit-package-deterministic.yaml</a:t>
            </a:r>
          </a:p>
          <a:p xmlns:a="http://schemas.openxmlformats.org/drawingml/2006/main">
            <a:r>
              <a:t>- https://github.com/microsoft/waza</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Pacing: 4 minutes.</a:t>
            </a:r>
          </a:p>
          <a:p xmlns:a="http://schemas.openxmlformats.org/drawingml/2006/main">
            <a:r>
              <a:t/>
            </a:r>
          </a:p>
          <a:p xmlns:a="http://schemas.openxmlformats.org/drawingml/2006/main">
            <a:r>
              <a:t>The key distinction: these are behavior dimensions, not a feature checklist. Each dimension asks a different question and catches a different class of failure.</a:t>
            </a:r>
          </a:p>
          <a:p xmlns:a="http://schemas.openxmlformats.org/drawingml/2006/main">
            <a:r>
              <a:t/>
            </a:r>
          </a:p>
          <a:p xmlns:a="http://schemas.openxmlformats.org/drawingml/2006/main">
            <a:r>
              <a:t>Be precise about the current repository snapshot: 78 tasks across eight skills plus the composition bundle.</a:t>
            </a:r>
          </a:p>
          <a:p xmlns:a="http://schemas.openxmlformats.org/drawingml/2006/main">
            <a:r>
              <a:t/>
            </a:r>
          </a:p>
          <a:p xmlns:a="http://schemas.openxmlformats.org/drawingml/2006/main">
            <a:r>
              <a:t>[Sources]</a:t>
            </a:r>
          </a:p>
          <a:p xmlns:a="http://schemas.openxmlformats.org/drawingml/2006/main">
            <a:r>
              <a:t>- https://github.com/realactivity/tula/blob/main/evals/README.md</a:t>
            </a:r>
          </a:p>
          <a:p xmlns:a="http://schemas.openxmlformats.org/drawingml/2006/main">
            <a:r>
              <a:t>- https://github.com/realactivity/tula/blob/main/docs/evals.md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Pacing: 4 minutes.</a:t>
            </a:r>
          </a:p>
          <a:p xmlns:a="http://schemas.openxmlformats.org/drawingml/2006/main">
            <a:r>
              <a:t/>
            </a:r>
          </a:p>
          <a:p xmlns:a="http://schemas.openxmlformats.org/drawingml/2006/main">
            <a:r>
              <a:t>Explain the two-lane model:</a:t>
            </a:r>
          </a:p>
          <a:p xmlns:a="http://schemas.openxmlformats.org/drawingml/2006/main">
            <a:r>
              <a:t>- Structural lane runs quickly and often; it proves that the evaluation package is wired correctly.</a:t>
            </a:r>
          </a:p>
          <a:p xmlns:a="http://schemas.openxmlformats.org/drawingml/2006/main">
            <a:r>
              <a:t>- Certification lane executes a real model and grades behavior.</a:t>
            </a:r>
          </a:p>
          <a:p xmlns:a="http://schemas.openxmlformats.org/drawingml/2006/main">
            <a:r>
              <a:t/>
            </a:r>
          </a:p>
          <a:p xmlns:a="http://schemas.openxmlformats.org/drawingml/2006/main">
            <a:r>
              <a:t>Do not claim that a passing structural lane proves model quality. The repository documentation explicitly says it does not.</a:t>
            </a:r>
          </a:p>
          <a:p xmlns:a="http://schemas.openxmlformats.org/drawingml/2006/main">
            <a:r>
              <a:t/>
            </a:r>
          </a:p>
          <a:p xmlns:a="http://schemas.openxmlformats.org/drawingml/2006/main">
            <a:r>
              <a:t>[Sources]</a:t>
            </a:r>
          </a:p>
          <a:p xmlns:a="http://schemas.openxmlformats.org/drawingml/2006/main">
            <a:r>
              <a:t>- https://github.com/microsoft/waza</a:t>
            </a:r>
          </a:p>
          <a:p xmlns:a="http://schemas.openxmlformats.org/drawingml/2006/main">
            <a:r>
              <a:t>- https://github.com/realactivity/tula/blob/main/evals/README.md</a:t>
            </a:r>
          </a:p>
          <a:p xmlns:a="http://schemas.openxmlformats.org/drawingml/2006/main">
            <a:r>
              <a:t>- https://github.com/realactivity/tula/blob/main/docs/evals.md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1cf707f6ed144a53"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24687fafc3cc486a" /><Relationship Type="http://schemas.openxmlformats.org/officeDocument/2006/relationships/slideLayout" Target="/ppt/slideLayouts/slideLayout1.xml" Id="R5926eb6e23634f97"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5926eb6e23634f97"/>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6bf4959abdab427c" /><Relationship Type="http://schemas.openxmlformats.org/officeDocument/2006/relationships/image" Target="/ppt/media/image.jpeg" Id="Rda0c180650a946b6" /><Relationship Type="http://schemas.openxmlformats.org/officeDocument/2006/relationships/notesSlide" Target="/ppt/notesSlides/notesSlide1.xml" Id="Re02fb8ead86f4ae0"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120e4ab7187b4200" /><Relationship Type="http://schemas.openxmlformats.org/officeDocument/2006/relationships/image" Target="/ppt/media/image2.png" Id="R17607bf8e1974370" /><Relationship Type="http://schemas.openxmlformats.org/officeDocument/2006/relationships/notesSlide" Target="/ppt/notesSlides/notesSlide10.xml" Id="R68ba0466bf474075"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66f948f45739442a" /><Relationship Type="http://schemas.openxmlformats.org/officeDocument/2006/relationships/image" Target="/ppt/media/image2.jpeg" Id="R09fc123804da4839" /><Relationship Type="http://schemas.openxmlformats.org/officeDocument/2006/relationships/notesSlide" Target="/ppt/notesSlides/notesSlide11.xml" Id="Rbbc3fcdfe33445df"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8670e24d57284942" /><Relationship Type="http://schemas.openxmlformats.org/officeDocument/2006/relationships/notesSlide" Target="/ppt/notesSlides/notesSlide12.xml" Id="Rd554f20c4b034c48"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de0b9ba2e9674593" /><Relationship Type="http://schemas.openxmlformats.org/officeDocument/2006/relationships/notesSlide" Target="/ppt/notesSlides/notesSlide13.xml" Id="R3fa01e76e5324884"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d135e621fcdf48d9" /><Relationship Type="http://schemas.openxmlformats.org/officeDocument/2006/relationships/hyperlink" Target="https://learn.microsoft.com/microsoft-scout" TargetMode="External" Id="R123c44ec7094433b" /><Relationship Type="http://schemas.openxmlformats.org/officeDocument/2006/relationships/hyperlink" Target="https://github.com/realactivity/tula" TargetMode="External" Id="R2c4082413e104b30" /><Relationship Type="http://schemas.openxmlformats.org/officeDocument/2006/relationships/hyperlink" Target="https://github.com/microsoft/waza" TargetMode="External" Id="R325527a301ef483f" /><Relationship Type="http://schemas.openxmlformats.org/officeDocument/2006/relationships/notesSlide" Target="/ppt/notesSlides/notesSlide14.xml" Id="R839a5453e3554f4a"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29f283fffaa24d4f" /><Relationship Type="http://schemas.openxmlformats.org/officeDocument/2006/relationships/notesSlide" Target="/ppt/notesSlides/notesSlide2.xml" Id="Rfbac1b98f5b34c8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acef2d49d6b24be5" /><Relationship Type="http://schemas.openxmlformats.org/officeDocument/2006/relationships/notesSlide" Target="/ppt/notesSlides/notesSlide3.xml" Id="Ra07980ac01dc4f4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bdf8532724564cb8" /><Relationship Type="http://schemas.openxmlformats.org/officeDocument/2006/relationships/notesSlide" Target="/ppt/notesSlides/notesSlide4.xml" Id="Reca91dc049f64eb8"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1cdb8a679fde42ca" /><Relationship Type="http://schemas.openxmlformats.org/officeDocument/2006/relationships/notesSlide" Target="/ppt/notesSlides/notesSlide5.xml" Id="Rae419c175d484ae9"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f2f06ac42e72463c" /><Relationship Type="http://schemas.openxmlformats.org/officeDocument/2006/relationships/image" Target="/ppt/media/image.png" Id="R229a5179cba04a0d" /><Relationship Type="http://schemas.openxmlformats.org/officeDocument/2006/relationships/notesSlide" Target="/ppt/notesSlides/notesSlide6.xml" Id="R721fcc550b954660"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1f14666293ba42b8" /><Relationship Type="http://schemas.openxmlformats.org/officeDocument/2006/relationships/notesSlide" Target="/ppt/notesSlides/notesSlide7.xml" Id="R7f57d167566f47cf"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0d39e36571ce450d" /><Relationship Type="http://schemas.openxmlformats.org/officeDocument/2006/relationships/notesSlide" Target="/ppt/notesSlides/notesSlide8.xml" Id="Rb6d657ea0fc34324"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362ea8487e45474e" /><Relationship Type="http://schemas.openxmlformats.org/officeDocument/2006/relationships/notesSlide" Target="/ppt/notesSlides/notesSlide9.xml" Id="R7868faea8b454af4" /></Relationships>
</file>

<file path=ppt/slides/slide1.xml><?xml version="1.0" encoding="utf-8"?>
<p:sld xmlns:p="http://schemas.openxmlformats.org/presentationml/2006/main">
  <p:cSld>
    <p:bg>
      <p:bgPr>
        <a:solidFill xmlns:a="http://schemas.openxmlformats.org/drawingml/2006/main">
          <a:srgbClr val="111317"/>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a0c180650a946b6"/>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8002224"/>
      </p:ext>
    </p:extLst>
  </p:cSld>
</p:sld>
</file>

<file path=ppt/slides/slide10.xml><?xml version="1.0" encoding="utf-8"?>
<p:sld xmlns:p="http://schemas.openxmlformats.org/presentationml/2006/main">
  <p:cSld>
    <p:bg>
      <p:bgPr>
        <a:solidFill xmlns:a="http://schemas.openxmlformats.org/drawingml/2006/main">
          <a:srgbClr val="111317"/>
        </a:solidFill>
      </p:bgPr>
    </p:bg>
    <p:spTree>
      <p:nvGrpSpPr>
        <p:cNvPr id="1" name=""/>
        <p:cNvGrpSpPr/>
        <p:nvPr/>
      </p:nvGrpSpPr>
      <p:grpSpPr>
        <a:xfrm xmlns:a="http://schemas.openxmlformats.org/drawingml/2006/main"/>
      </p:grpSpPr>
      <p:sp>
        <p:nvSpPr>
          <p:cNvPr id="22" name="s10-eyebrow">
            <a:extLst xmlns:a="http://schemas.openxmlformats.org/drawingml/2006/main">
              <a:ext uri="{FF2B5EF4-FFF2-40B4-BE49-F238E27FC236}">
                <a16:creationId xmlns:a16="http://schemas.microsoft.com/office/drawing/2014/main" id="{77161CB0-8285-4EF6-8940-337A7A900194}"/>
              </a:ext>
            </a:extLst>
          </p:cNvPr>
          <p:cNvSpPr>
            <a:spLocks xmlns:a="http://schemas.openxmlformats.org/drawingml/2006/main" noGrp="1"/>
          </p:cNvSpPr>
          <p:nvPr/>
        </p:nvSpPr>
        <p:spPr>
          <a:xfrm xmlns:a="http://schemas.openxmlformats.org/drawingml/2006/main">
            <a:off x="609600" y="28575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Consolas"/>
                <a:ea typeface="Consolas"/>
                <a:cs typeface="Consolas"/>
              </a:defRPr>
            </a:pPr>
            <a:r>
              <a:rPr sz="1050" b="1">
                <a:solidFill>
                  <a:srgbClr val="B9BAC0"/>
                </a:solidFill>
                <a:latin typeface="Consolas"/>
                <a:ea typeface="Consolas"/>
                <a:cs typeface="Consolas"/>
              </a:rPr>
              <a:t>GOVERNANCE GAP</a:t>
            </a:r>
          </a:p>
        </p:txBody>
      </p:sp>
      <p:sp>
        <p:nvSpPr>
          <p:cNvPr id="2" name="s10-accent-rule">
            <a:extLst xmlns:a="http://schemas.openxmlformats.org/drawingml/2006/main">
              <a:ext uri="{FF2B5EF4-FFF2-40B4-BE49-F238E27FC236}">
                <a16:creationId xmlns:a16="http://schemas.microsoft.com/office/drawing/2014/main" id="{6AC2E2C4-6867-4717-8BCA-BE06F76B8246}"/>
              </a:ext>
            </a:extLst>
          </p:cNvPr>
          <p:cNvSpPr>
            <a:spLocks xmlns:a="http://schemas.openxmlformats.org/drawingml/2006/main" noGrp="1"/>
          </p:cNvSpPr>
          <p:nvPr/>
        </p:nvSpPr>
        <p:spPr>
          <a:xfrm xmlns:a="http://schemas.openxmlformats.org/drawingml/2006/main">
            <a:off x="609600" y="590550"/>
            <a:ext cx="914400" cy="0"/>
          </a:xfrm>
          <a:prstGeom xmlns:a="http://schemas.openxmlformats.org/drawingml/2006/main" prst="line">
            <a:avLst/>
          </a:prstGeom>
          <a:noFill xmlns:a="http://schemas.openxmlformats.org/drawingml/2006/main"/>
          <a:ln xmlns:a="http://schemas.openxmlformats.org/drawingml/2006/main" w="28575">
            <a:solidFill>
              <a:srgbClr val="C33148"/>
            </a:solidFill>
            <a:prstDash val="solid"/>
          </a:ln>
        </p:spPr>
      </p:sp>
      <p:sp>
        <p:nvSpPr>
          <p:cNvPr id="3" name="s10-brand">
            <a:extLst xmlns:a="http://schemas.openxmlformats.org/drawingml/2006/main">
              <a:ext uri="{FF2B5EF4-FFF2-40B4-BE49-F238E27FC236}">
                <a16:creationId xmlns:a16="http://schemas.microsoft.com/office/drawing/2014/main" id="{A765D105-2EF2-48CA-AFF0-CC1775EA86EC}"/>
              </a:ext>
            </a:extLst>
          </p:cNvPr>
          <p:cNvSpPr>
            <a:spLocks xmlns:a="http://schemas.openxmlformats.org/drawingml/2006/main" noGrp="1"/>
          </p:cNvSpPr>
          <p:nvPr/>
        </p:nvSpPr>
        <p:spPr>
          <a:xfrm xmlns:a="http://schemas.openxmlformats.org/drawingml/2006/main">
            <a:off x="609600" y="6457950"/>
            <a:ext cx="1714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Segoe UI"/>
                <a:ea typeface="Segoe UI"/>
                <a:cs typeface="Segoe UI"/>
              </a:defRPr>
            </a:pPr>
            <a:r>
              <a:rPr sz="1050" b="1">
                <a:solidFill>
                  <a:srgbClr val="B9BAC0"/>
                </a:solidFill>
                <a:latin typeface="Segoe UI"/>
                <a:ea typeface="Segoe UI"/>
                <a:cs typeface="Segoe UI"/>
              </a:rPr>
              <a:t>My Aria</a:t>
            </a:r>
          </a:p>
        </p:txBody>
      </p:sp>
      <p:sp>
        <p:nvSpPr>
          <p:cNvPr id="4" name="s10-number">
            <a:extLst xmlns:a="http://schemas.openxmlformats.org/drawingml/2006/main">
              <a:ext uri="{FF2B5EF4-FFF2-40B4-BE49-F238E27FC236}">
                <a16:creationId xmlns:a16="http://schemas.microsoft.com/office/drawing/2014/main" id="{12DEF6C7-802B-4928-82E4-5E5D3E92876A}"/>
              </a:ext>
            </a:extLst>
          </p:cNvPr>
          <p:cNvSpPr>
            <a:spLocks xmlns:a="http://schemas.openxmlformats.org/drawingml/2006/main" noGrp="1"/>
          </p:cNvSpPr>
          <p:nvPr/>
        </p:nvSpPr>
        <p:spPr>
          <a:xfrm xmlns:a="http://schemas.openxmlformats.org/drawingml/2006/main">
            <a:off x="11144250" y="6438900"/>
            <a:ext cx="438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1050" b="0">
                <a:solidFill>
                  <a:srgbClr val="7B7E87"/>
                </a:solidFill>
                <a:latin typeface="Consolas"/>
                <a:ea typeface="Consolas"/>
                <a:cs typeface="Consolas"/>
              </a:defRPr>
            </a:pPr>
            <a:r>
              <a:rPr sz="1050" b="0">
                <a:solidFill>
                  <a:srgbClr val="7B7E87"/>
                </a:solidFill>
                <a:latin typeface="Consolas"/>
                <a:ea typeface="Consolas"/>
                <a:cs typeface="Consolas"/>
              </a:rPr>
              <a:t>10</a:t>
            </a:r>
          </a:p>
        </p:txBody>
      </p:sp>
      <p:sp>
        <p:nvSpPr>
          <p:cNvPr id="5" name="s10-title">
            <a:extLst xmlns:a="http://schemas.openxmlformats.org/drawingml/2006/main">
              <a:ext uri="{FF2B5EF4-FFF2-40B4-BE49-F238E27FC236}">
                <a16:creationId xmlns:a16="http://schemas.microsoft.com/office/drawing/2014/main" id="{9A5B7AAB-E8DB-42BF-9F00-42883D7F1545}"/>
              </a:ext>
            </a:extLst>
          </p:cNvPr>
          <p:cNvSpPr>
            <a:spLocks xmlns:a="http://schemas.openxmlformats.org/drawingml/2006/main" noGrp="1"/>
          </p:cNvSpPr>
          <p:nvPr/>
        </p:nvSpPr>
        <p:spPr>
          <a:xfrm xmlns:a="http://schemas.openxmlformats.org/drawingml/2006/main">
            <a:off x="609600" y="781050"/>
            <a:ext cx="109728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3600" b="1">
                <a:solidFill>
                  <a:srgbClr val="F4F4F5"/>
                </a:solidFill>
                <a:latin typeface="Segoe UI"/>
                <a:ea typeface="Segoe UI"/>
                <a:cs typeface="Segoe UI"/>
              </a:defRPr>
            </a:pPr>
            <a:r>
              <a:rPr sz="3600" b="1">
                <a:solidFill>
                  <a:srgbClr val="F4F4F5"/>
                </a:solidFill>
                <a:latin typeface="Segoe UI"/>
                <a:ea typeface="Segoe UI"/>
                <a:cs typeface="Segoe UI"/>
              </a:rPr>
              <a:t>Self-hosted is not the same as governed.</a:t>
            </a:r>
          </a:p>
        </p:txBody>
      </p:sp>
      <p:sp>
        <p:nvSpPr>
          <p:cNvPr id="6" name="s10-left-frame">
            <a:extLst xmlns:a="http://schemas.openxmlformats.org/drawingml/2006/main">
              <a:ext uri="{FF2B5EF4-FFF2-40B4-BE49-F238E27FC236}">
                <a16:creationId xmlns:a16="http://schemas.microsoft.com/office/drawing/2014/main" id="{46CACB6F-BDC4-460D-A6A7-568EA22239A9}"/>
              </a:ext>
            </a:extLst>
          </p:cNvPr>
          <p:cNvSpPr>
            <a:spLocks xmlns:a="http://schemas.openxmlformats.org/drawingml/2006/main" noGrp="1"/>
          </p:cNvSpPr>
          <p:nvPr/>
        </p:nvSpPr>
        <p:spPr>
          <a:xfrm xmlns:a="http://schemas.openxmlformats.org/drawingml/2006/main">
            <a:off x="609600" y="1562100"/>
            <a:ext cx="5029200" cy="4476750"/>
          </a:xfrm>
          <a:prstGeom xmlns:a="http://schemas.openxmlformats.org/drawingml/2006/main" prst="roundRect">
            <a:avLst>
              <a:gd name="adj" fmla="val 3830"/>
            </a:avLst>
          </a:prstGeom>
          <a:solidFill xmlns:a="http://schemas.openxmlformats.org/drawingml/2006/main">
            <a:srgbClr val="191B20"/>
          </a:solidFill>
          <a:ln xmlns:a="http://schemas.openxmlformats.org/drawingml/2006/main" w="9525">
            <a:solidFill>
              <a:srgbClr val="353840"/>
            </a:solidFill>
            <a:prstDash val="solid"/>
          </a:ln>
        </p:spPr>
      </p:sp>
      <p:pic>
        <p:nvPicPr>
          <p:cNvPr id="28" name=""/>
          <p:cNvPicPr>
            <a:picLocks xmlns:a="http://schemas.openxmlformats.org/drawingml/2006/main" noChangeAspect="1"/>
          </p:cNvPicPr>
          <p:nvPr/>
        </p:nvPicPr>
        <p:blipFill>
          <a:blip xmlns:r="http://schemas.openxmlformats.org/officeDocument/2006/relationships" xmlns:a="http://schemas.openxmlformats.org/drawingml/2006/main" r:embed="R17607bf8e1974370"/>
          <a:srcRect xmlns:a="http://schemas.openxmlformats.org/drawingml/2006/main" l="0" t="11031" r="0" b="11031"/>
          <a:stretch xmlns:a="http://schemas.openxmlformats.org/drawingml/2006/main">
            <a:fillRect l="0" t="0" r="0" b="0"/>
          </a:stretch>
        </p:blipFill>
        <p:spPr>
          <a:xfrm xmlns:a="http://schemas.openxmlformats.org/drawingml/2006/main">
            <a:off x="723900" y="1676400"/>
            <a:ext cx="4800600" cy="4248150"/>
          </a:xfrm>
          <a:prstGeom xmlns:a="http://schemas.openxmlformats.org/drawingml/2006/main" prst="roundRect">
            <a:avLst>
              <a:gd name="adj" fmla="val 3139"/>
            </a:avLst>
          </a:prstGeom>
        </p:spPr>
      </p:pic>
      <p:sp>
        <p:nvSpPr>
          <p:cNvPr id="8" name="s10-hosted-label-box">
            <a:extLst xmlns:a="http://schemas.openxmlformats.org/drawingml/2006/main">
              <a:ext uri="{FF2B5EF4-FFF2-40B4-BE49-F238E27FC236}">
                <a16:creationId xmlns:a16="http://schemas.microsoft.com/office/drawing/2014/main" id="{1AB9D414-6254-4F16-A046-CCD04D8FDA2D}"/>
              </a:ext>
            </a:extLst>
          </p:cNvPr>
          <p:cNvSpPr>
            <a:spLocks xmlns:a="http://schemas.openxmlformats.org/drawingml/2006/main" noGrp="1"/>
          </p:cNvSpPr>
          <p:nvPr/>
        </p:nvSpPr>
        <p:spPr>
          <a:xfrm xmlns:a="http://schemas.openxmlformats.org/drawingml/2006/main">
            <a:off x="838200" y="4762500"/>
            <a:ext cx="3429000" cy="876300"/>
          </a:xfrm>
          <a:prstGeom xmlns:a="http://schemas.openxmlformats.org/drawingml/2006/main" prst="roundRect">
            <a:avLst>
              <a:gd name="adj" fmla="val 13043"/>
            </a:avLst>
          </a:prstGeom>
          <a:solidFill xmlns:a="http://schemas.openxmlformats.org/drawingml/2006/main">
            <a:srgbClr val="08090B"/>
          </a:solidFill>
          <a:ln xmlns:a="http://schemas.openxmlformats.org/drawingml/2006/main" w="9525">
            <a:solidFill>
              <a:srgbClr val="353840"/>
            </a:solidFill>
            <a:prstDash val="solid"/>
          </a:ln>
        </p:spPr>
      </p:sp>
      <p:sp>
        <p:nvSpPr>
          <p:cNvPr id="9" name="s10-hosted-label">
            <a:extLst xmlns:a="http://schemas.openxmlformats.org/drawingml/2006/main">
              <a:ext uri="{FF2B5EF4-FFF2-40B4-BE49-F238E27FC236}">
                <a16:creationId xmlns:a16="http://schemas.microsoft.com/office/drawing/2014/main" id="{088F8112-17C7-45AC-9BA2-1217B3C5B8B9}"/>
              </a:ext>
            </a:extLst>
          </p:cNvPr>
          <p:cNvSpPr>
            <a:spLocks xmlns:a="http://schemas.openxmlformats.org/drawingml/2006/main" noGrp="1"/>
          </p:cNvSpPr>
          <p:nvPr/>
        </p:nvSpPr>
        <p:spPr>
          <a:xfrm xmlns:a="http://schemas.openxmlformats.org/drawingml/2006/main">
            <a:off x="1066800" y="4914900"/>
            <a:ext cx="2952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800" b="1">
                <a:solidFill>
                  <a:srgbClr val="F4F4F5"/>
                </a:solidFill>
                <a:latin typeface="Consolas"/>
                <a:ea typeface="Consolas"/>
                <a:cs typeface="Consolas"/>
              </a:defRPr>
            </a:pPr>
            <a:r>
              <a:rPr sz="1800" b="1">
                <a:solidFill>
                  <a:srgbClr val="F4F4F5"/>
                </a:solidFill>
                <a:latin typeface="Consolas"/>
                <a:ea typeface="Consolas"/>
                <a:cs typeface="Consolas"/>
              </a:rPr>
              <a:t>SELF-HOSTED</a:t>
            </a:r>
          </a:p>
        </p:txBody>
      </p:sp>
      <p:sp>
        <p:nvSpPr>
          <p:cNvPr id="10" name="s10-hosted-body">
            <a:extLst xmlns:a="http://schemas.openxmlformats.org/drawingml/2006/main">
              <a:ext uri="{FF2B5EF4-FFF2-40B4-BE49-F238E27FC236}">
                <a16:creationId xmlns:a16="http://schemas.microsoft.com/office/drawing/2014/main" id="{98B6C6E5-6FF5-46FF-B8BF-192DEC0689D2}"/>
              </a:ext>
            </a:extLst>
          </p:cNvPr>
          <p:cNvSpPr>
            <a:spLocks xmlns:a="http://schemas.openxmlformats.org/drawingml/2006/main" noGrp="1"/>
          </p:cNvSpPr>
          <p:nvPr/>
        </p:nvSpPr>
        <p:spPr>
          <a:xfrm xmlns:a="http://schemas.openxmlformats.org/drawingml/2006/main">
            <a:off x="1066800" y="5276850"/>
            <a:ext cx="29527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425" b="0">
                <a:solidFill>
                  <a:srgbClr val="B9BAC0"/>
                </a:solidFill>
                <a:latin typeface="Segoe UI"/>
                <a:ea typeface="Segoe UI"/>
                <a:cs typeface="Segoe UI"/>
              </a:defRPr>
            </a:pPr>
            <a:r>
              <a:rPr sz="1425" b="0">
                <a:solidFill>
                  <a:srgbClr val="B9BAC0"/>
                </a:solidFill>
                <a:latin typeface="Segoe UI"/>
                <a:ea typeface="Segoe UI"/>
                <a:cs typeface="Segoe UI"/>
              </a:rPr>
              <a:t>Where it runs.</a:t>
            </a:r>
          </a:p>
        </p:txBody>
      </p:sp>
      <p:sp>
        <p:nvSpPr>
          <p:cNvPr id="11" name="s10-split">
            <a:extLst xmlns:a="http://schemas.openxmlformats.org/drawingml/2006/main">
              <a:ext uri="{FF2B5EF4-FFF2-40B4-BE49-F238E27FC236}">
                <a16:creationId xmlns:a16="http://schemas.microsoft.com/office/drawing/2014/main" id="{B9147715-0C9A-494E-BA52-1B03955EC247}"/>
              </a:ext>
            </a:extLst>
          </p:cNvPr>
          <p:cNvSpPr>
            <a:spLocks xmlns:a="http://schemas.openxmlformats.org/drawingml/2006/main" noGrp="1"/>
          </p:cNvSpPr>
          <p:nvPr/>
        </p:nvSpPr>
        <p:spPr>
          <a:xfrm xmlns:a="http://schemas.openxmlformats.org/drawingml/2006/main">
            <a:off x="6019800" y="1657350"/>
            <a:ext cx="0" cy="4171950"/>
          </a:xfrm>
          <a:prstGeom xmlns:a="http://schemas.openxmlformats.org/drawingml/2006/main" prst="line">
            <a:avLst/>
          </a:prstGeom>
          <a:noFill xmlns:a="http://schemas.openxmlformats.org/drawingml/2006/main"/>
          <a:ln xmlns:a="http://schemas.openxmlformats.org/drawingml/2006/main" w="28575">
            <a:solidFill>
              <a:srgbClr val="9B1C2C"/>
            </a:solidFill>
            <a:prstDash val="solid"/>
          </a:ln>
        </p:spPr>
      </p:sp>
      <p:sp>
        <p:nvSpPr>
          <p:cNvPr id="12" name="s10-governed-label">
            <a:extLst xmlns:a="http://schemas.openxmlformats.org/drawingml/2006/main">
              <a:ext uri="{FF2B5EF4-FFF2-40B4-BE49-F238E27FC236}">
                <a16:creationId xmlns:a16="http://schemas.microsoft.com/office/drawing/2014/main" id="{4AA53593-DE14-4CBA-9484-FB951A8F9075}"/>
              </a:ext>
            </a:extLst>
          </p:cNvPr>
          <p:cNvSpPr>
            <a:spLocks xmlns:a="http://schemas.openxmlformats.org/drawingml/2006/main" noGrp="1"/>
          </p:cNvSpPr>
          <p:nvPr/>
        </p:nvSpPr>
        <p:spPr>
          <a:xfrm xmlns:a="http://schemas.openxmlformats.org/drawingml/2006/main">
            <a:off x="6553200" y="1695450"/>
            <a:ext cx="4572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3450" b="1">
                <a:solidFill>
                  <a:srgbClr val="C33148"/>
                </a:solidFill>
                <a:latin typeface="Consolas"/>
                <a:ea typeface="Consolas"/>
                <a:cs typeface="Consolas"/>
              </a:defRPr>
            </a:pPr>
            <a:r>
              <a:rPr sz="3450" b="1">
                <a:solidFill>
                  <a:srgbClr val="C33148"/>
                </a:solidFill>
                <a:latin typeface="Consolas"/>
                <a:ea typeface="Consolas"/>
                <a:cs typeface="Consolas"/>
              </a:rPr>
              <a:t>GOVERNED</a:t>
            </a:r>
          </a:p>
        </p:txBody>
      </p:sp>
      <p:sp>
        <p:nvSpPr>
          <p:cNvPr id="13" name="s10-question-0">
            <a:extLst xmlns:a="http://schemas.openxmlformats.org/drawingml/2006/main">
              <a:ext uri="{FF2B5EF4-FFF2-40B4-BE49-F238E27FC236}">
                <a16:creationId xmlns:a16="http://schemas.microsoft.com/office/drawing/2014/main" id="{751353F5-A0FC-4A58-A59A-A7B8943AB65B}"/>
              </a:ext>
            </a:extLst>
          </p:cNvPr>
          <p:cNvSpPr>
            <a:spLocks xmlns:a="http://schemas.openxmlformats.org/drawingml/2006/main" noGrp="1"/>
          </p:cNvSpPr>
          <p:nvPr/>
        </p:nvSpPr>
        <p:spPr>
          <a:xfrm xmlns:a="http://schemas.openxmlformats.org/drawingml/2006/main">
            <a:off x="6553200" y="2628900"/>
            <a:ext cx="4762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100" b="0">
                <a:solidFill>
                  <a:srgbClr val="F4F4F5"/>
                </a:solidFill>
                <a:latin typeface="Segoe UI"/>
                <a:ea typeface="Segoe UI"/>
                <a:cs typeface="Segoe UI"/>
              </a:defRPr>
            </a:pPr>
            <a:r>
              <a:rPr sz="2100" b="0">
                <a:solidFill>
                  <a:srgbClr val="F4F4F5"/>
                </a:solidFill>
                <a:latin typeface="Segoe UI"/>
                <a:ea typeface="Segoe UI"/>
                <a:cs typeface="Segoe UI"/>
              </a:rPr>
              <a:t>Who is acting?</a:t>
            </a:r>
          </a:p>
        </p:txBody>
      </p:sp>
      <p:sp>
        <p:nvSpPr>
          <p:cNvPr id="14" name="">
            <a:extLst xmlns:a="http://schemas.openxmlformats.org/drawingml/2006/main">
              <a:ext uri="{FF2B5EF4-FFF2-40B4-BE49-F238E27FC236}">
                <a16:creationId xmlns:a16="http://schemas.microsoft.com/office/drawing/2014/main" id="{ADDC90D0-D619-476D-9815-C38B60310A39}"/>
              </a:ext>
            </a:extLst>
          </p:cNvPr>
          <p:cNvSpPr>
            <a:spLocks xmlns:a="http://schemas.openxmlformats.org/drawingml/2006/main" noGrp="1"/>
          </p:cNvSpPr>
          <p:nvPr/>
        </p:nvSpPr>
        <p:spPr>
          <a:xfrm xmlns:a="http://schemas.openxmlformats.org/drawingml/2006/main">
            <a:off x="6553200" y="3105150"/>
            <a:ext cx="4762500" cy="0"/>
          </a:xfrm>
          <a:prstGeom xmlns:a="http://schemas.openxmlformats.org/drawingml/2006/main" prst="line">
            <a:avLst/>
          </a:prstGeom>
          <a:noFill xmlns:a="http://schemas.openxmlformats.org/drawingml/2006/main"/>
          <a:ln xmlns:a="http://schemas.openxmlformats.org/drawingml/2006/main" w="9525">
            <a:solidFill>
              <a:srgbClr val="353840"/>
            </a:solidFill>
            <a:prstDash val="solid"/>
          </a:ln>
        </p:spPr>
      </p:sp>
      <p:sp>
        <p:nvSpPr>
          <p:cNvPr id="15" name="s10-question-1">
            <a:extLst xmlns:a="http://schemas.openxmlformats.org/drawingml/2006/main">
              <a:ext uri="{FF2B5EF4-FFF2-40B4-BE49-F238E27FC236}">
                <a16:creationId xmlns:a16="http://schemas.microsoft.com/office/drawing/2014/main" id="{7257127D-B5B9-4C72-87C0-1301557B6ED3}"/>
              </a:ext>
            </a:extLst>
          </p:cNvPr>
          <p:cNvSpPr>
            <a:spLocks xmlns:a="http://schemas.openxmlformats.org/drawingml/2006/main" noGrp="1"/>
          </p:cNvSpPr>
          <p:nvPr/>
        </p:nvSpPr>
        <p:spPr>
          <a:xfrm xmlns:a="http://schemas.openxmlformats.org/drawingml/2006/main">
            <a:off x="6553200" y="3333750"/>
            <a:ext cx="4762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100" b="1">
                <a:solidFill>
                  <a:srgbClr val="F4F4F5"/>
                </a:solidFill>
                <a:latin typeface="Segoe UI"/>
                <a:ea typeface="Segoe UI"/>
                <a:cs typeface="Segoe UI"/>
              </a:defRPr>
            </a:pPr>
            <a:r>
              <a:rPr sz="2100" b="1">
                <a:solidFill>
                  <a:srgbClr val="F4F4F5"/>
                </a:solidFill>
                <a:latin typeface="Segoe UI"/>
                <a:ea typeface="Segoe UI"/>
                <a:cs typeface="Segoe UI"/>
              </a:rPr>
              <a:t>What data can move?</a:t>
            </a:r>
          </a:p>
        </p:txBody>
      </p:sp>
      <p:sp>
        <p:nvSpPr>
          <p:cNvPr id="16" name="">
            <a:extLst xmlns:a="http://schemas.openxmlformats.org/drawingml/2006/main">
              <a:ext uri="{FF2B5EF4-FFF2-40B4-BE49-F238E27FC236}">
                <a16:creationId xmlns:a16="http://schemas.microsoft.com/office/drawing/2014/main" id="{0F526D70-0975-4929-87AE-44AAD50938D0}"/>
              </a:ext>
            </a:extLst>
          </p:cNvPr>
          <p:cNvSpPr>
            <a:spLocks xmlns:a="http://schemas.openxmlformats.org/drawingml/2006/main" noGrp="1"/>
          </p:cNvSpPr>
          <p:nvPr/>
        </p:nvSpPr>
        <p:spPr>
          <a:xfrm xmlns:a="http://schemas.openxmlformats.org/drawingml/2006/main">
            <a:off x="6553200" y="3810000"/>
            <a:ext cx="4762500" cy="0"/>
          </a:xfrm>
          <a:prstGeom xmlns:a="http://schemas.openxmlformats.org/drawingml/2006/main" prst="line">
            <a:avLst/>
          </a:prstGeom>
          <a:noFill xmlns:a="http://schemas.openxmlformats.org/drawingml/2006/main"/>
          <a:ln xmlns:a="http://schemas.openxmlformats.org/drawingml/2006/main" w="9525">
            <a:solidFill>
              <a:srgbClr val="353840"/>
            </a:solidFill>
            <a:prstDash val="solid"/>
          </a:ln>
        </p:spPr>
      </p:sp>
      <p:sp>
        <p:nvSpPr>
          <p:cNvPr id="17" name="s10-question-2">
            <a:extLst xmlns:a="http://schemas.openxmlformats.org/drawingml/2006/main">
              <a:ext uri="{FF2B5EF4-FFF2-40B4-BE49-F238E27FC236}">
                <a16:creationId xmlns:a16="http://schemas.microsoft.com/office/drawing/2014/main" id="{28B23C6D-81A2-4C09-8E7A-89308E449F4E}"/>
              </a:ext>
            </a:extLst>
          </p:cNvPr>
          <p:cNvSpPr>
            <a:spLocks xmlns:a="http://schemas.openxmlformats.org/drawingml/2006/main" noGrp="1"/>
          </p:cNvSpPr>
          <p:nvPr/>
        </p:nvSpPr>
        <p:spPr>
          <a:xfrm xmlns:a="http://schemas.openxmlformats.org/drawingml/2006/main">
            <a:off x="6553200" y="4038600"/>
            <a:ext cx="4762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100" b="0">
                <a:solidFill>
                  <a:srgbClr val="F4F4F5"/>
                </a:solidFill>
                <a:latin typeface="Segoe UI"/>
                <a:ea typeface="Segoe UI"/>
                <a:cs typeface="Segoe UI"/>
              </a:defRPr>
            </a:pPr>
            <a:r>
              <a:rPr sz="2100" b="0">
                <a:solidFill>
                  <a:srgbClr val="F4F4F5"/>
                </a:solidFill>
                <a:latin typeface="Segoe UI"/>
                <a:ea typeface="Segoe UI"/>
                <a:cs typeface="Segoe UI"/>
              </a:rPr>
              <a:t>Which action needs approval?</a:t>
            </a:r>
          </a:p>
        </p:txBody>
      </p:sp>
      <p:sp>
        <p:nvSpPr>
          <p:cNvPr id="18" name="">
            <a:extLst xmlns:a="http://schemas.openxmlformats.org/drawingml/2006/main">
              <a:ext uri="{FF2B5EF4-FFF2-40B4-BE49-F238E27FC236}">
                <a16:creationId xmlns:a16="http://schemas.microsoft.com/office/drawing/2014/main" id="{91B91285-F611-422F-BC4D-A2E19817594E}"/>
              </a:ext>
            </a:extLst>
          </p:cNvPr>
          <p:cNvSpPr>
            <a:spLocks xmlns:a="http://schemas.openxmlformats.org/drawingml/2006/main" noGrp="1"/>
          </p:cNvSpPr>
          <p:nvPr/>
        </p:nvSpPr>
        <p:spPr>
          <a:xfrm xmlns:a="http://schemas.openxmlformats.org/drawingml/2006/main">
            <a:off x="6553200" y="4514850"/>
            <a:ext cx="4762500" cy="0"/>
          </a:xfrm>
          <a:prstGeom xmlns:a="http://schemas.openxmlformats.org/drawingml/2006/main" prst="line">
            <a:avLst/>
          </a:prstGeom>
          <a:noFill xmlns:a="http://schemas.openxmlformats.org/drawingml/2006/main"/>
          <a:ln xmlns:a="http://schemas.openxmlformats.org/drawingml/2006/main" w="9525">
            <a:solidFill>
              <a:srgbClr val="353840"/>
            </a:solidFill>
            <a:prstDash val="solid"/>
          </a:ln>
        </p:spPr>
      </p:sp>
      <p:sp>
        <p:nvSpPr>
          <p:cNvPr id="19" name="s10-question-3">
            <a:extLst xmlns:a="http://schemas.openxmlformats.org/drawingml/2006/main">
              <a:ext uri="{FF2B5EF4-FFF2-40B4-BE49-F238E27FC236}">
                <a16:creationId xmlns:a16="http://schemas.microsoft.com/office/drawing/2014/main" id="{C6C97E74-03A3-4ADF-9237-03C82CB219DD}"/>
              </a:ext>
            </a:extLst>
          </p:cNvPr>
          <p:cNvSpPr>
            <a:spLocks xmlns:a="http://schemas.openxmlformats.org/drawingml/2006/main" noGrp="1"/>
          </p:cNvSpPr>
          <p:nvPr/>
        </p:nvSpPr>
        <p:spPr>
          <a:xfrm xmlns:a="http://schemas.openxmlformats.org/drawingml/2006/main">
            <a:off x="6553200" y="4743450"/>
            <a:ext cx="4762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100" b="0">
                <a:solidFill>
                  <a:srgbClr val="F4F4F5"/>
                </a:solidFill>
                <a:latin typeface="Segoe UI"/>
                <a:ea typeface="Segoe UI"/>
                <a:cs typeface="Segoe UI"/>
              </a:defRPr>
            </a:pPr>
            <a:r>
              <a:rPr sz="2100" b="0">
                <a:solidFill>
                  <a:srgbClr val="F4F4F5"/>
                </a:solidFill>
                <a:latin typeface="Segoe UI"/>
                <a:ea typeface="Segoe UI"/>
                <a:cs typeface="Segoe UI"/>
              </a:rPr>
              <a:t>What remains auditable?</a:t>
            </a:r>
          </a:p>
        </p:txBody>
      </p:sp>
      <p:sp>
        <p:nvSpPr>
          <p:cNvPr id="20" name="">
            <a:extLst xmlns:a="http://schemas.openxmlformats.org/drawingml/2006/main">
              <a:ext uri="{FF2B5EF4-FFF2-40B4-BE49-F238E27FC236}">
                <a16:creationId xmlns:a16="http://schemas.microsoft.com/office/drawing/2014/main" id="{B21E01FE-B9B7-4737-A0C0-CB9573BAA0B6}"/>
              </a:ext>
            </a:extLst>
          </p:cNvPr>
          <p:cNvSpPr>
            <a:spLocks xmlns:a="http://schemas.openxmlformats.org/drawingml/2006/main" noGrp="1"/>
          </p:cNvSpPr>
          <p:nvPr/>
        </p:nvSpPr>
        <p:spPr>
          <a:xfrm xmlns:a="http://schemas.openxmlformats.org/drawingml/2006/main">
            <a:off x="6553200" y="5219700"/>
            <a:ext cx="4762500" cy="0"/>
          </a:xfrm>
          <a:prstGeom xmlns:a="http://schemas.openxmlformats.org/drawingml/2006/main" prst="line">
            <a:avLst/>
          </a:prstGeom>
          <a:noFill xmlns:a="http://schemas.openxmlformats.org/drawingml/2006/main"/>
          <a:ln xmlns:a="http://schemas.openxmlformats.org/drawingml/2006/main" w="9525">
            <a:solidFill>
              <a:srgbClr val="353840"/>
            </a:solidFill>
            <a:prstDash val="solid"/>
          </a:ln>
        </p:spPr>
      </p:sp>
      <p:sp>
        <p:nvSpPr>
          <p:cNvPr id="21" name="s10-bottom">
            <a:extLst xmlns:a="http://schemas.openxmlformats.org/drawingml/2006/main">
              <a:ext uri="{FF2B5EF4-FFF2-40B4-BE49-F238E27FC236}">
                <a16:creationId xmlns:a16="http://schemas.microsoft.com/office/drawing/2014/main" id="{33BEBBB1-061F-430E-84B6-392A56A871FF}"/>
              </a:ext>
            </a:extLst>
          </p:cNvPr>
          <p:cNvSpPr>
            <a:spLocks xmlns:a="http://schemas.openxmlformats.org/drawingml/2006/main" noGrp="1"/>
          </p:cNvSpPr>
          <p:nvPr/>
        </p:nvSpPr>
        <p:spPr>
          <a:xfrm xmlns:a="http://schemas.openxmlformats.org/drawingml/2006/main">
            <a:off x="6553200" y="5581650"/>
            <a:ext cx="4762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650" b="0">
                <a:solidFill>
                  <a:srgbClr val="B9BAC0"/>
                </a:solidFill>
                <a:latin typeface="Segoe UI"/>
                <a:ea typeface="Segoe UI"/>
                <a:cs typeface="Segoe UI"/>
              </a:defRPr>
            </a:pPr>
            <a:r>
              <a:rPr sz="1650" b="0">
                <a:solidFill>
                  <a:srgbClr val="B9BAC0"/>
                </a:solidFill>
                <a:latin typeface="Segoe UI"/>
                <a:ea typeface="Segoe UI"/>
                <a:cs typeface="Segoe UI"/>
              </a:rPr>
              <a:t>Governance answers questions that hosting cannot.</a:t>
            </a:r>
          </a:p>
        </p:txBody>
      </p:sp>
    </p:spTree>
    <p:extLst>
      <p:ext uri="{BB962C8B-B14F-4D97-AF65-F5344CB8AC3E}">
        <p14:creationId xmlns:p14="http://schemas.microsoft.com/office/powerpoint/2010/main" val="1306933370"/>
      </p:ext>
    </p:extLst>
  </p:cSld>
</p:sld>
</file>

<file path=ppt/slides/slide11.xml><?xml version="1.0" encoding="utf-8"?>
<p:sld xmlns:p="http://schemas.openxmlformats.org/presentationml/2006/main">
  <p:cSld>
    <p:bg>
      <p:bgPr>
        <a:solidFill xmlns:a="http://schemas.openxmlformats.org/drawingml/2006/main">
          <a:srgbClr val="111317"/>
        </a:solidFill>
      </p:bgPr>
    </p:bg>
    <p:spTree>
      <p:nvGrpSpPr>
        <p:cNvPr id="1" name=""/>
        <p:cNvGrpSpPr/>
        <p:nvPr/>
      </p:nvGrpSpPr>
      <p:grpSpPr>
        <a:xfrm xmlns:a="http://schemas.openxmlformats.org/drawingml/2006/main"/>
      </p:grpSpPr>
      <p:sp>
        <p:nvSpPr>
          <p:cNvPr id="18" name="s11-eyebrow">
            <a:extLst xmlns:a="http://schemas.openxmlformats.org/drawingml/2006/main">
              <a:ext uri="{FF2B5EF4-FFF2-40B4-BE49-F238E27FC236}">
                <a16:creationId xmlns:a16="http://schemas.microsoft.com/office/drawing/2014/main" id="{87624B95-9BF9-4FBF-843C-FE898CFD3988}"/>
              </a:ext>
            </a:extLst>
          </p:cNvPr>
          <p:cNvSpPr>
            <a:spLocks xmlns:a="http://schemas.openxmlformats.org/drawingml/2006/main" noGrp="1"/>
          </p:cNvSpPr>
          <p:nvPr/>
        </p:nvSpPr>
        <p:spPr>
          <a:xfrm xmlns:a="http://schemas.openxmlformats.org/drawingml/2006/main">
            <a:off x="609600" y="28575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Consolas"/>
                <a:ea typeface="Consolas"/>
                <a:cs typeface="Consolas"/>
              </a:defRPr>
            </a:pPr>
            <a:r>
              <a:rPr sz="1050" b="1">
                <a:solidFill>
                  <a:srgbClr val="B9BAC0"/>
                </a:solidFill>
                <a:latin typeface="Consolas"/>
                <a:ea typeface="Consolas"/>
                <a:cs typeface="Consolas"/>
              </a:rPr>
              <a:t>TULA + M365 AGENT ECOSYSTEM</a:t>
            </a:r>
          </a:p>
        </p:txBody>
      </p:sp>
      <p:sp>
        <p:nvSpPr>
          <p:cNvPr id="2" name="s11-accent-rule">
            <a:extLst xmlns:a="http://schemas.openxmlformats.org/drawingml/2006/main">
              <a:ext uri="{FF2B5EF4-FFF2-40B4-BE49-F238E27FC236}">
                <a16:creationId xmlns:a16="http://schemas.microsoft.com/office/drawing/2014/main" id="{FF912ECD-7D5A-464A-9BB0-67F08DAB43CC}"/>
              </a:ext>
            </a:extLst>
          </p:cNvPr>
          <p:cNvSpPr>
            <a:spLocks xmlns:a="http://schemas.openxmlformats.org/drawingml/2006/main" noGrp="1"/>
          </p:cNvSpPr>
          <p:nvPr/>
        </p:nvSpPr>
        <p:spPr>
          <a:xfrm xmlns:a="http://schemas.openxmlformats.org/drawingml/2006/main">
            <a:off x="609600" y="590550"/>
            <a:ext cx="914400" cy="0"/>
          </a:xfrm>
          <a:prstGeom xmlns:a="http://schemas.openxmlformats.org/drawingml/2006/main" prst="line">
            <a:avLst/>
          </a:prstGeom>
          <a:noFill xmlns:a="http://schemas.openxmlformats.org/drawingml/2006/main"/>
          <a:ln xmlns:a="http://schemas.openxmlformats.org/drawingml/2006/main" w="28575">
            <a:solidFill>
              <a:srgbClr val="C33148"/>
            </a:solidFill>
            <a:prstDash val="solid"/>
          </a:ln>
        </p:spPr>
      </p:sp>
      <p:sp>
        <p:nvSpPr>
          <p:cNvPr id="3" name="s11-brand">
            <a:extLst xmlns:a="http://schemas.openxmlformats.org/drawingml/2006/main">
              <a:ext uri="{FF2B5EF4-FFF2-40B4-BE49-F238E27FC236}">
                <a16:creationId xmlns:a16="http://schemas.microsoft.com/office/drawing/2014/main" id="{4571E13E-B358-4F64-81E2-D9B4A319E624}"/>
              </a:ext>
            </a:extLst>
          </p:cNvPr>
          <p:cNvSpPr>
            <a:spLocks xmlns:a="http://schemas.openxmlformats.org/drawingml/2006/main" noGrp="1"/>
          </p:cNvSpPr>
          <p:nvPr/>
        </p:nvSpPr>
        <p:spPr>
          <a:xfrm xmlns:a="http://schemas.openxmlformats.org/drawingml/2006/main">
            <a:off x="609600" y="6457950"/>
            <a:ext cx="1714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Segoe UI"/>
                <a:ea typeface="Segoe UI"/>
                <a:cs typeface="Segoe UI"/>
              </a:defRPr>
            </a:pPr>
            <a:r>
              <a:rPr sz="1050" b="1">
                <a:solidFill>
                  <a:srgbClr val="B9BAC0"/>
                </a:solidFill>
                <a:latin typeface="Segoe UI"/>
                <a:ea typeface="Segoe UI"/>
                <a:cs typeface="Segoe UI"/>
              </a:rPr>
              <a:t>My Aria</a:t>
            </a:r>
          </a:p>
        </p:txBody>
      </p:sp>
      <p:sp>
        <p:nvSpPr>
          <p:cNvPr id="4" name="s11-number">
            <a:extLst xmlns:a="http://schemas.openxmlformats.org/drawingml/2006/main">
              <a:ext uri="{FF2B5EF4-FFF2-40B4-BE49-F238E27FC236}">
                <a16:creationId xmlns:a16="http://schemas.microsoft.com/office/drawing/2014/main" id="{FD4D4C7D-BCA9-47CE-953C-7B70BF1F3BE9}"/>
              </a:ext>
            </a:extLst>
          </p:cNvPr>
          <p:cNvSpPr>
            <a:spLocks xmlns:a="http://schemas.openxmlformats.org/drawingml/2006/main" noGrp="1"/>
          </p:cNvSpPr>
          <p:nvPr/>
        </p:nvSpPr>
        <p:spPr>
          <a:xfrm xmlns:a="http://schemas.openxmlformats.org/drawingml/2006/main">
            <a:off x="11144250" y="6438900"/>
            <a:ext cx="438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1050" b="0">
                <a:solidFill>
                  <a:srgbClr val="7B7E87"/>
                </a:solidFill>
                <a:latin typeface="Consolas"/>
                <a:ea typeface="Consolas"/>
                <a:cs typeface="Consolas"/>
              </a:defRPr>
            </a:pPr>
            <a:r>
              <a:rPr sz="1050" b="0">
                <a:solidFill>
                  <a:srgbClr val="7B7E87"/>
                </a:solidFill>
                <a:latin typeface="Consolas"/>
                <a:ea typeface="Consolas"/>
                <a:cs typeface="Consolas"/>
              </a:rPr>
              <a:t>11</a:t>
            </a:r>
          </a:p>
        </p:txBody>
      </p:sp>
      <p:sp>
        <p:nvSpPr>
          <p:cNvPr id="5" name="s11-title">
            <a:extLst xmlns:a="http://schemas.openxmlformats.org/drawingml/2006/main">
              <a:ext uri="{FF2B5EF4-FFF2-40B4-BE49-F238E27FC236}">
                <a16:creationId xmlns:a16="http://schemas.microsoft.com/office/drawing/2014/main" id="{2A3D4FC8-45EC-4227-A327-431B8D05CAD3}"/>
              </a:ext>
            </a:extLst>
          </p:cNvPr>
          <p:cNvSpPr>
            <a:spLocks xmlns:a="http://schemas.openxmlformats.org/drawingml/2006/main" noGrp="1"/>
          </p:cNvSpPr>
          <p:nvPr/>
        </p:nvSpPr>
        <p:spPr>
          <a:xfrm xmlns:a="http://schemas.openxmlformats.org/drawingml/2006/main">
            <a:off x="609600" y="781050"/>
            <a:ext cx="109728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3450" b="1">
                <a:solidFill>
                  <a:srgbClr val="F4F4F5"/>
                </a:solidFill>
                <a:latin typeface="Segoe UI"/>
                <a:ea typeface="Segoe UI"/>
                <a:cs typeface="Segoe UI"/>
              </a:defRPr>
            </a:pPr>
            <a:r>
              <a:rPr sz="3450" b="1">
                <a:solidFill>
                  <a:srgbClr val="F4F4F5"/>
                </a:solidFill>
                <a:latin typeface="Segoe UI"/>
                <a:ea typeface="Segoe UI"/>
                <a:cs typeface="Segoe UI"/>
              </a:rPr>
              <a:t>Governance becomes visible at the trust bridge.</a:t>
            </a:r>
          </a:p>
        </p:txBody>
      </p:sp>
      <p:sp>
        <p:nvSpPr>
          <p:cNvPr id="6" name="s11-governance-frame">
            <a:extLst xmlns:a="http://schemas.openxmlformats.org/drawingml/2006/main">
              <a:ext uri="{FF2B5EF4-FFF2-40B4-BE49-F238E27FC236}">
                <a16:creationId xmlns:a16="http://schemas.microsoft.com/office/drawing/2014/main" id="{FE6DF1E1-3C25-4FF9-A116-AE98F9F63667}"/>
              </a:ext>
            </a:extLst>
          </p:cNvPr>
          <p:cNvSpPr>
            <a:spLocks xmlns:a="http://schemas.openxmlformats.org/drawingml/2006/main" noGrp="1"/>
          </p:cNvSpPr>
          <p:nvPr/>
        </p:nvSpPr>
        <p:spPr>
          <a:xfrm xmlns:a="http://schemas.openxmlformats.org/drawingml/2006/main">
            <a:off x="609600" y="1504950"/>
            <a:ext cx="8229600" cy="4629150"/>
          </a:xfrm>
          <a:prstGeom xmlns:a="http://schemas.openxmlformats.org/drawingml/2006/main" prst="roundRect">
            <a:avLst>
              <a:gd name="adj" fmla="val 3704"/>
            </a:avLst>
          </a:prstGeom>
          <a:solidFill xmlns:a="http://schemas.openxmlformats.org/drawingml/2006/main">
            <a:srgbClr val="191B20"/>
          </a:solidFill>
          <a:ln xmlns:a="http://schemas.openxmlformats.org/drawingml/2006/main" w="9525">
            <a:solidFill>
              <a:srgbClr val="353840"/>
            </a:solidFill>
            <a:prstDash val="solid"/>
          </a:ln>
        </p:spPr>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09fc123804da4839"/>
          <a:srcRect xmlns:a="http://schemas.openxmlformats.org/drawingml/2006/main" l="0" t="1417" r="0" b="1417"/>
          <a:stretch xmlns:a="http://schemas.openxmlformats.org/drawingml/2006/main">
            <a:fillRect l="0" t="0" r="0" b="0"/>
          </a:stretch>
        </p:blipFill>
        <p:spPr>
          <a:xfrm xmlns:a="http://schemas.openxmlformats.org/drawingml/2006/main">
            <a:off x="723900" y="1619250"/>
            <a:ext cx="8001000" cy="4400550"/>
          </a:xfrm>
          <a:prstGeom xmlns:a="http://schemas.openxmlformats.org/drawingml/2006/main" prst="roundRect">
            <a:avLst>
              <a:gd name="adj" fmla="val 3030"/>
            </a:avLst>
          </a:prstGeom>
        </p:spPr>
      </p:pic>
      <p:sp>
        <p:nvSpPr>
          <p:cNvPr id="8" name="s11-callout-0-head">
            <a:extLst xmlns:a="http://schemas.openxmlformats.org/drawingml/2006/main">
              <a:ext uri="{FF2B5EF4-FFF2-40B4-BE49-F238E27FC236}">
                <a16:creationId xmlns:a16="http://schemas.microsoft.com/office/drawing/2014/main" id="{B9316AE9-F5F9-46AF-BE15-1A1D5C932550}"/>
              </a:ext>
            </a:extLst>
          </p:cNvPr>
          <p:cNvSpPr>
            <a:spLocks xmlns:a="http://schemas.openxmlformats.org/drawingml/2006/main" noGrp="1"/>
          </p:cNvSpPr>
          <p:nvPr/>
        </p:nvSpPr>
        <p:spPr>
          <a:xfrm xmlns:a="http://schemas.openxmlformats.org/drawingml/2006/main">
            <a:off x="9258300" y="1714500"/>
            <a:ext cx="2286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350" b="1">
                <a:solidFill>
                  <a:srgbClr val="C33148"/>
                </a:solidFill>
                <a:latin typeface="Consolas"/>
                <a:ea typeface="Consolas"/>
                <a:cs typeface="Consolas"/>
              </a:defRPr>
            </a:pPr>
            <a:r>
              <a:rPr sz="1350" b="1">
                <a:solidFill>
                  <a:srgbClr val="C33148"/>
                </a:solidFill>
                <a:latin typeface="Consolas"/>
                <a:ea typeface="Consolas"/>
                <a:cs typeface="Consolas"/>
              </a:rPr>
              <a:t>CONSENT</a:t>
            </a:r>
          </a:p>
        </p:txBody>
      </p:sp>
      <p:sp>
        <p:nvSpPr>
          <p:cNvPr id="9" name="s11-callout-0-body">
            <a:extLst xmlns:a="http://schemas.openxmlformats.org/drawingml/2006/main">
              <a:ext uri="{FF2B5EF4-FFF2-40B4-BE49-F238E27FC236}">
                <a16:creationId xmlns:a16="http://schemas.microsoft.com/office/drawing/2014/main" id="{AEDAE3E8-7932-44D7-ADF1-F52AFD670E0E}"/>
              </a:ext>
            </a:extLst>
          </p:cNvPr>
          <p:cNvSpPr>
            <a:spLocks xmlns:a="http://schemas.openxmlformats.org/drawingml/2006/main" noGrp="1"/>
          </p:cNvSpPr>
          <p:nvPr/>
        </p:nvSpPr>
        <p:spPr>
          <a:xfrm xmlns:a="http://schemas.openxmlformats.org/drawingml/2006/main">
            <a:off x="9258300" y="2114550"/>
            <a:ext cx="2286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875" b="1">
                <a:solidFill>
                  <a:srgbClr val="F4F4F5"/>
                </a:solidFill>
                <a:latin typeface="Segoe UI"/>
                <a:ea typeface="Segoe UI"/>
                <a:cs typeface="Segoe UI"/>
              </a:defRPr>
            </a:pPr>
            <a:r>
              <a:rPr sz="1875" b="1">
                <a:solidFill>
                  <a:srgbClr val="F4F4F5"/>
                </a:solidFill>
                <a:latin typeface="Segoe UI"/>
                <a:ea typeface="Segoe UI"/>
                <a:cs typeface="Segoe UI"/>
              </a:rPr>
              <a:t>Should this bridge exist?</a:t>
            </a:r>
          </a:p>
        </p:txBody>
      </p:sp>
      <p:sp>
        <p:nvSpPr>
          <p:cNvPr id="10" name="">
            <a:extLst xmlns:a="http://schemas.openxmlformats.org/drawingml/2006/main">
              <a:ext uri="{FF2B5EF4-FFF2-40B4-BE49-F238E27FC236}">
                <a16:creationId xmlns:a16="http://schemas.microsoft.com/office/drawing/2014/main" id="{BA392B34-CA0B-4812-892C-6C7D53CAB939}"/>
              </a:ext>
            </a:extLst>
          </p:cNvPr>
          <p:cNvSpPr>
            <a:spLocks xmlns:a="http://schemas.openxmlformats.org/drawingml/2006/main" noGrp="1"/>
          </p:cNvSpPr>
          <p:nvPr/>
        </p:nvSpPr>
        <p:spPr>
          <a:xfrm xmlns:a="http://schemas.openxmlformats.org/drawingml/2006/main">
            <a:off x="9258300" y="2819400"/>
            <a:ext cx="2286000" cy="0"/>
          </a:xfrm>
          <a:prstGeom xmlns:a="http://schemas.openxmlformats.org/drawingml/2006/main" prst="line">
            <a:avLst/>
          </a:prstGeom>
          <a:noFill xmlns:a="http://schemas.openxmlformats.org/drawingml/2006/main"/>
          <a:ln xmlns:a="http://schemas.openxmlformats.org/drawingml/2006/main" w="9525">
            <a:solidFill>
              <a:srgbClr val="353840"/>
            </a:solidFill>
            <a:prstDash val="solid"/>
          </a:ln>
        </p:spPr>
      </p:sp>
      <p:sp>
        <p:nvSpPr>
          <p:cNvPr id="11" name="s11-callout-1-head">
            <a:extLst xmlns:a="http://schemas.openxmlformats.org/drawingml/2006/main">
              <a:ext uri="{FF2B5EF4-FFF2-40B4-BE49-F238E27FC236}">
                <a16:creationId xmlns:a16="http://schemas.microsoft.com/office/drawing/2014/main" id="{1E414004-7206-4A60-B764-09067A84FD3B}"/>
              </a:ext>
            </a:extLst>
          </p:cNvPr>
          <p:cNvSpPr>
            <a:spLocks xmlns:a="http://schemas.openxmlformats.org/drawingml/2006/main" noGrp="1"/>
          </p:cNvSpPr>
          <p:nvPr/>
        </p:nvSpPr>
        <p:spPr>
          <a:xfrm xmlns:a="http://schemas.openxmlformats.org/drawingml/2006/main">
            <a:off x="9258300" y="3067050"/>
            <a:ext cx="2286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350" b="1">
                <a:solidFill>
                  <a:srgbClr val="F0B84B"/>
                </a:solidFill>
                <a:latin typeface="Consolas"/>
                <a:ea typeface="Consolas"/>
                <a:cs typeface="Consolas"/>
              </a:defRPr>
            </a:pPr>
            <a:r>
              <a:rPr sz="1350" b="1">
                <a:solidFill>
                  <a:srgbClr val="F0B84B"/>
                </a:solidFill>
                <a:latin typeface="Consolas"/>
                <a:ea typeface="Consolas"/>
                <a:cs typeface="Consolas"/>
              </a:rPr>
              <a:t>ATTENTION</a:t>
            </a:r>
          </a:p>
        </p:txBody>
      </p:sp>
      <p:sp>
        <p:nvSpPr>
          <p:cNvPr id="12" name="s11-callout-1-body">
            <a:extLst xmlns:a="http://schemas.openxmlformats.org/drawingml/2006/main">
              <a:ext uri="{FF2B5EF4-FFF2-40B4-BE49-F238E27FC236}">
                <a16:creationId xmlns:a16="http://schemas.microsoft.com/office/drawing/2014/main" id="{C8D9A00F-D2A9-4512-B4E5-A6F50830E5A1}"/>
              </a:ext>
            </a:extLst>
          </p:cNvPr>
          <p:cNvSpPr>
            <a:spLocks xmlns:a="http://schemas.openxmlformats.org/drawingml/2006/main" noGrp="1"/>
          </p:cNvSpPr>
          <p:nvPr/>
        </p:nvSpPr>
        <p:spPr>
          <a:xfrm xmlns:a="http://schemas.openxmlformats.org/drawingml/2006/main">
            <a:off x="9258300" y="3467100"/>
            <a:ext cx="2286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875" b="1">
                <a:solidFill>
                  <a:srgbClr val="F4F4F5"/>
                </a:solidFill>
                <a:latin typeface="Segoe UI"/>
                <a:ea typeface="Segoe UI"/>
                <a:cs typeface="Segoe UI"/>
              </a:defRPr>
            </a:pPr>
            <a:r>
              <a:rPr sz="1875" b="1">
                <a:solidFill>
                  <a:srgbClr val="F4F4F5"/>
                </a:solidFill>
                <a:latin typeface="Segoe UI"/>
                <a:ea typeface="Segoe UI"/>
                <a:cs typeface="Segoe UI"/>
              </a:rPr>
              <a:t>What needs intervention?</a:t>
            </a:r>
          </a:p>
        </p:txBody>
      </p:sp>
      <p:sp>
        <p:nvSpPr>
          <p:cNvPr id="13" name="">
            <a:extLst xmlns:a="http://schemas.openxmlformats.org/drawingml/2006/main">
              <a:ext uri="{FF2B5EF4-FFF2-40B4-BE49-F238E27FC236}">
                <a16:creationId xmlns:a16="http://schemas.microsoft.com/office/drawing/2014/main" id="{60C02364-033B-45E6-A475-54370540CF6B}"/>
              </a:ext>
            </a:extLst>
          </p:cNvPr>
          <p:cNvSpPr>
            <a:spLocks xmlns:a="http://schemas.openxmlformats.org/drawingml/2006/main" noGrp="1"/>
          </p:cNvSpPr>
          <p:nvPr/>
        </p:nvSpPr>
        <p:spPr>
          <a:xfrm xmlns:a="http://schemas.openxmlformats.org/drawingml/2006/main">
            <a:off x="9258300" y="4171950"/>
            <a:ext cx="2286000" cy="0"/>
          </a:xfrm>
          <a:prstGeom xmlns:a="http://schemas.openxmlformats.org/drawingml/2006/main" prst="line">
            <a:avLst/>
          </a:prstGeom>
          <a:noFill xmlns:a="http://schemas.openxmlformats.org/drawingml/2006/main"/>
          <a:ln xmlns:a="http://schemas.openxmlformats.org/drawingml/2006/main" w="9525">
            <a:solidFill>
              <a:srgbClr val="353840"/>
            </a:solidFill>
            <a:prstDash val="solid"/>
          </a:ln>
        </p:spPr>
      </p:sp>
      <p:sp>
        <p:nvSpPr>
          <p:cNvPr id="14" name="s11-callout-2-head">
            <a:extLst xmlns:a="http://schemas.openxmlformats.org/drawingml/2006/main">
              <a:ext uri="{FF2B5EF4-FFF2-40B4-BE49-F238E27FC236}">
                <a16:creationId xmlns:a16="http://schemas.microsoft.com/office/drawing/2014/main" id="{558594DC-25C2-4C5D-A4F9-E3DA0526D980}"/>
              </a:ext>
            </a:extLst>
          </p:cNvPr>
          <p:cNvSpPr>
            <a:spLocks xmlns:a="http://schemas.openxmlformats.org/drawingml/2006/main" noGrp="1"/>
          </p:cNvSpPr>
          <p:nvPr/>
        </p:nvSpPr>
        <p:spPr>
          <a:xfrm xmlns:a="http://schemas.openxmlformats.org/drawingml/2006/main">
            <a:off x="9258300" y="4419600"/>
            <a:ext cx="2286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350" b="1">
                <a:solidFill>
                  <a:srgbClr val="38C7D9"/>
                </a:solidFill>
                <a:latin typeface="Consolas"/>
                <a:ea typeface="Consolas"/>
                <a:cs typeface="Consolas"/>
              </a:defRPr>
            </a:pPr>
            <a:r>
              <a:rPr sz="1350" b="1">
                <a:solidFill>
                  <a:srgbClr val="38C7D9"/>
                </a:solidFill>
                <a:latin typeface="Consolas"/>
                <a:ea typeface="Consolas"/>
                <a:cs typeface="Consolas"/>
              </a:rPr>
              <a:t>AUDIT</a:t>
            </a:r>
          </a:p>
        </p:txBody>
      </p:sp>
      <p:sp>
        <p:nvSpPr>
          <p:cNvPr id="15" name="s11-callout-2-body">
            <a:extLst xmlns:a="http://schemas.openxmlformats.org/drawingml/2006/main">
              <a:ext uri="{FF2B5EF4-FFF2-40B4-BE49-F238E27FC236}">
                <a16:creationId xmlns:a16="http://schemas.microsoft.com/office/drawing/2014/main" id="{07CBC67B-108B-422E-8547-74FC4B081416}"/>
              </a:ext>
            </a:extLst>
          </p:cNvPr>
          <p:cNvSpPr>
            <a:spLocks xmlns:a="http://schemas.openxmlformats.org/drawingml/2006/main" noGrp="1"/>
          </p:cNvSpPr>
          <p:nvPr/>
        </p:nvSpPr>
        <p:spPr>
          <a:xfrm xmlns:a="http://schemas.openxmlformats.org/drawingml/2006/main">
            <a:off x="9258300" y="4819650"/>
            <a:ext cx="2286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875" b="1">
                <a:solidFill>
                  <a:srgbClr val="F4F4F5"/>
                </a:solidFill>
                <a:latin typeface="Segoe UI"/>
                <a:ea typeface="Segoe UI"/>
                <a:cs typeface="Segoe UI"/>
              </a:defRPr>
            </a:pPr>
            <a:r>
              <a:rPr sz="1875" b="1">
                <a:solidFill>
                  <a:srgbClr val="F4F4F5"/>
                </a:solidFill>
                <a:latin typeface="Segoe UI"/>
                <a:ea typeface="Segoe UI"/>
                <a:cs typeface="Segoe UI"/>
              </a:rPr>
              <a:t>Can we explain the decision?</a:t>
            </a:r>
          </a:p>
        </p:txBody>
      </p:sp>
      <p:sp>
        <p:nvSpPr>
          <p:cNvPr id="16" name="">
            <a:extLst xmlns:a="http://schemas.openxmlformats.org/drawingml/2006/main">
              <a:ext uri="{FF2B5EF4-FFF2-40B4-BE49-F238E27FC236}">
                <a16:creationId xmlns:a16="http://schemas.microsoft.com/office/drawing/2014/main" id="{3992C86B-ED03-42CE-B012-E1CDC1A9A56F}"/>
              </a:ext>
            </a:extLst>
          </p:cNvPr>
          <p:cNvSpPr>
            <a:spLocks xmlns:a="http://schemas.openxmlformats.org/drawingml/2006/main" noGrp="1"/>
          </p:cNvSpPr>
          <p:nvPr/>
        </p:nvSpPr>
        <p:spPr>
          <a:xfrm xmlns:a="http://schemas.openxmlformats.org/drawingml/2006/main">
            <a:off x="9258300" y="5524500"/>
            <a:ext cx="2286000" cy="0"/>
          </a:xfrm>
          <a:prstGeom xmlns:a="http://schemas.openxmlformats.org/drawingml/2006/main" prst="line">
            <a:avLst/>
          </a:prstGeom>
          <a:noFill xmlns:a="http://schemas.openxmlformats.org/drawingml/2006/main"/>
          <a:ln xmlns:a="http://schemas.openxmlformats.org/drawingml/2006/main" w="9525">
            <a:solidFill>
              <a:srgbClr val="353840"/>
            </a:solidFill>
            <a:prstDash val="solid"/>
          </a:ln>
        </p:spPr>
      </p:sp>
      <p:sp>
        <p:nvSpPr>
          <p:cNvPr id="17" name="s11-synthetic">
            <a:extLst xmlns:a="http://schemas.openxmlformats.org/drawingml/2006/main">
              <a:ext uri="{FF2B5EF4-FFF2-40B4-BE49-F238E27FC236}">
                <a16:creationId xmlns:a16="http://schemas.microsoft.com/office/drawing/2014/main" id="{44B3EAC1-2767-467D-BD9A-B9BD459465A1}"/>
              </a:ext>
            </a:extLst>
          </p:cNvPr>
          <p:cNvSpPr>
            <a:spLocks xmlns:a="http://schemas.openxmlformats.org/drawingml/2006/main" noGrp="1"/>
          </p:cNvSpPr>
          <p:nvPr/>
        </p:nvSpPr>
        <p:spPr>
          <a:xfrm xmlns:a="http://schemas.openxmlformats.org/drawingml/2006/main">
            <a:off x="9258300" y="5734050"/>
            <a:ext cx="228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975" b="1">
                <a:solidFill>
                  <a:srgbClr val="7B7E87"/>
                </a:solidFill>
                <a:latin typeface="Consolas"/>
                <a:ea typeface="Consolas"/>
                <a:cs typeface="Consolas"/>
              </a:defRPr>
            </a:pPr>
            <a:r>
              <a:rPr sz="975" b="1">
                <a:solidFill>
                  <a:srgbClr val="7B7E87"/>
                </a:solidFill>
                <a:latin typeface="Consolas"/>
                <a:ea typeface="Consolas"/>
                <a:cs typeface="Consolas"/>
              </a:rPr>
              <a:t>SYNTHETIC DEMO DATA</a:t>
            </a:r>
          </a:p>
        </p:txBody>
      </p:sp>
    </p:spTree>
    <p:extLst>
      <p:ext uri="{BB962C8B-B14F-4D97-AF65-F5344CB8AC3E}">
        <p14:creationId xmlns:p14="http://schemas.microsoft.com/office/powerpoint/2010/main" val="551130291"/>
      </p:ext>
    </p:extLst>
  </p:cSld>
</p:sld>
</file>

<file path=ppt/slides/slide12.xml><?xml version="1.0" encoding="utf-8"?>
<p:sld xmlns:p="http://schemas.openxmlformats.org/presentationml/2006/main">
  <p:cSld>
    <p:bg>
      <p:bgPr>
        <a:solidFill xmlns:a="http://schemas.openxmlformats.org/drawingml/2006/main">
          <a:srgbClr val="08090B"/>
        </a:solidFill>
      </p:bgPr>
    </p:bg>
    <p:spTree>
      <p:nvGrpSpPr>
        <p:cNvPr id="1" name=""/>
        <p:cNvGrpSpPr/>
        <p:nvPr/>
      </p:nvGrpSpPr>
      <p:grpSpPr>
        <a:xfrm xmlns:a="http://schemas.openxmlformats.org/drawingml/2006/main"/>
      </p:grpSpPr>
      <p:sp>
        <p:nvSpPr>
          <p:cNvPr id="17" name="s12-eyebrow">
            <a:extLst xmlns:a="http://schemas.openxmlformats.org/drawingml/2006/main">
              <a:ext uri="{FF2B5EF4-FFF2-40B4-BE49-F238E27FC236}">
                <a16:creationId xmlns:a16="http://schemas.microsoft.com/office/drawing/2014/main" id="{053D7B22-C6EE-4327-AB2B-49C8E990DFD2}"/>
              </a:ext>
            </a:extLst>
          </p:cNvPr>
          <p:cNvSpPr>
            <a:spLocks xmlns:a="http://schemas.openxmlformats.org/drawingml/2006/main" noGrp="1"/>
          </p:cNvSpPr>
          <p:nvPr/>
        </p:nvSpPr>
        <p:spPr>
          <a:xfrm xmlns:a="http://schemas.openxmlformats.org/drawingml/2006/main">
            <a:off x="609600" y="28575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Consolas"/>
                <a:ea typeface="Consolas"/>
                <a:cs typeface="Consolas"/>
              </a:defRPr>
            </a:pPr>
            <a:r>
              <a:rPr sz="1050" b="1">
                <a:solidFill>
                  <a:srgbClr val="B9BAC0"/>
                </a:solidFill>
                <a:latin typeface="Consolas"/>
                <a:ea typeface="Consolas"/>
                <a:cs typeface="Consolas"/>
              </a:rPr>
              <a:t>LIVE DEMO 03 // TRUST BRIDGE</a:t>
            </a:r>
          </a:p>
        </p:txBody>
      </p:sp>
      <p:sp>
        <p:nvSpPr>
          <p:cNvPr id="2" name="s12-accent-rule">
            <a:extLst xmlns:a="http://schemas.openxmlformats.org/drawingml/2006/main">
              <a:ext uri="{FF2B5EF4-FFF2-40B4-BE49-F238E27FC236}">
                <a16:creationId xmlns:a16="http://schemas.microsoft.com/office/drawing/2014/main" id="{5E87C467-6149-4724-B613-F88B72C97251}"/>
              </a:ext>
            </a:extLst>
          </p:cNvPr>
          <p:cNvSpPr>
            <a:spLocks xmlns:a="http://schemas.openxmlformats.org/drawingml/2006/main" noGrp="1"/>
          </p:cNvSpPr>
          <p:nvPr/>
        </p:nvSpPr>
        <p:spPr>
          <a:xfrm xmlns:a="http://schemas.openxmlformats.org/drawingml/2006/main">
            <a:off x="609600" y="590550"/>
            <a:ext cx="914400" cy="0"/>
          </a:xfrm>
          <a:prstGeom xmlns:a="http://schemas.openxmlformats.org/drawingml/2006/main" prst="line">
            <a:avLst/>
          </a:prstGeom>
          <a:noFill xmlns:a="http://schemas.openxmlformats.org/drawingml/2006/main"/>
          <a:ln xmlns:a="http://schemas.openxmlformats.org/drawingml/2006/main" w="28575">
            <a:solidFill>
              <a:srgbClr val="C33148"/>
            </a:solidFill>
            <a:prstDash val="solid"/>
          </a:ln>
        </p:spPr>
      </p:sp>
      <p:sp>
        <p:nvSpPr>
          <p:cNvPr id="3" name="s12-brand">
            <a:extLst xmlns:a="http://schemas.openxmlformats.org/drawingml/2006/main">
              <a:ext uri="{FF2B5EF4-FFF2-40B4-BE49-F238E27FC236}">
                <a16:creationId xmlns:a16="http://schemas.microsoft.com/office/drawing/2014/main" id="{3C9B2494-3DEB-4102-B7E0-B6C1F769967A}"/>
              </a:ext>
            </a:extLst>
          </p:cNvPr>
          <p:cNvSpPr>
            <a:spLocks xmlns:a="http://schemas.openxmlformats.org/drawingml/2006/main" noGrp="1"/>
          </p:cNvSpPr>
          <p:nvPr/>
        </p:nvSpPr>
        <p:spPr>
          <a:xfrm xmlns:a="http://schemas.openxmlformats.org/drawingml/2006/main">
            <a:off x="609600" y="6457950"/>
            <a:ext cx="1714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Segoe UI"/>
                <a:ea typeface="Segoe UI"/>
                <a:cs typeface="Segoe UI"/>
              </a:defRPr>
            </a:pPr>
            <a:r>
              <a:rPr sz="1050" b="1">
                <a:solidFill>
                  <a:srgbClr val="B9BAC0"/>
                </a:solidFill>
                <a:latin typeface="Segoe UI"/>
                <a:ea typeface="Segoe UI"/>
                <a:cs typeface="Segoe UI"/>
              </a:rPr>
              <a:t>My Aria</a:t>
            </a:r>
          </a:p>
        </p:txBody>
      </p:sp>
      <p:sp>
        <p:nvSpPr>
          <p:cNvPr id="4" name="s12-number">
            <a:extLst xmlns:a="http://schemas.openxmlformats.org/drawingml/2006/main">
              <a:ext uri="{FF2B5EF4-FFF2-40B4-BE49-F238E27FC236}">
                <a16:creationId xmlns:a16="http://schemas.microsoft.com/office/drawing/2014/main" id="{8EA3053C-269B-48BE-A781-E137715DBF1B}"/>
              </a:ext>
            </a:extLst>
          </p:cNvPr>
          <p:cNvSpPr>
            <a:spLocks xmlns:a="http://schemas.openxmlformats.org/drawingml/2006/main" noGrp="1"/>
          </p:cNvSpPr>
          <p:nvPr/>
        </p:nvSpPr>
        <p:spPr>
          <a:xfrm xmlns:a="http://schemas.openxmlformats.org/drawingml/2006/main">
            <a:off x="11144250" y="6438900"/>
            <a:ext cx="438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1050" b="0">
                <a:solidFill>
                  <a:srgbClr val="7B7E87"/>
                </a:solidFill>
                <a:latin typeface="Consolas"/>
                <a:ea typeface="Consolas"/>
                <a:cs typeface="Consolas"/>
              </a:defRPr>
            </a:pPr>
            <a:r>
              <a:rPr sz="1050" b="0">
                <a:solidFill>
                  <a:srgbClr val="7B7E87"/>
                </a:solidFill>
                <a:latin typeface="Consolas"/>
                <a:ea typeface="Consolas"/>
                <a:cs typeface="Consolas"/>
              </a:rPr>
              <a:t>12</a:t>
            </a:r>
          </a:p>
        </p:txBody>
      </p:sp>
      <p:sp>
        <p:nvSpPr>
          <p:cNvPr id="5" name="s12-demo-number">
            <a:extLst xmlns:a="http://schemas.openxmlformats.org/drawingml/2006/main">
              <a:ext uri="{FF2B5EF4-FFF2-40B4-BE49-F238E27FC236}">
                <a16:creationId xmlns:a16="http://schemas.microsoft.com/office/drawing/2014/main" id="{302CA7C8-A3F4-41EE-88B9-7936D4C256BF}"/>
              </a:ext>
            </a:extLst>
          </p:cNvPr>
          <p:cNvSpPr>
            <a:spLocks xmlns:a="http://schemas.openxmlformats.org/drawingml/2006/main" noGrp="1"/>
          </p:cNvSpPr>
          <p:nvPr/>
        </p:nvSpPr>
        <p:spPr>
          <a:xfrm xmlns:a="http://schemas.openxmlformats.org/drawingml/2006/main">
            <a:off x="609600" y="1428750"/>
            <a:ext cx="3162300" cy="2381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3500" b="1">
                <a:solidFill>
                  <a:srgbClr val="9B1C2C"/>
                </a:solidFill>
                <a:latin typeface="Consolas"/>
                <a:ea typeface="Consolas"/>
                <a:cs typeface="Consolas"/>
              </a:defRPr>
            </a:pPr>
            <a:r>
              <a:rPr sz="13500" b="1">
                <a:solidFill>
                  <a:srgbClr val="9B1C2C"/>
                </a:solidFill>
                <a:latin typeface="Consolas"/>
                <a:ea typeface="Consolas"/>
                <a:cs typeface="Consolas"/>
              </a:rPr>
              <a:t>03</a:t>
            </a:r>
          </a:p>
        </p:txBody>
      </p:sp>
      <p:sp>
        <p:nvSpPr>
          <p:cNvPr id="6" name="s12-title">
            <a:extLst xmlns:a="http://schemas.openxmlformats.org/drawingml/2006/main">
              <a:ext uri="{FF2B5EF4-FFF2-40B4-BE49-F238E27FC236}">
                <a16:creationId xmlns:a16="http://schemas.microsoft.com/office/drawing/2014/main" id="{68151960-F993-4147-9355-A6B341992BB8}"/>
              </a:ext>
            </a:extLst>
          </p:cNvPr>
          <p:cNvSpPr>
            <a:spLocks xmlns:a="http://schemas.openxmlformats.org/drawingml/2006/main" noGrp="1"/>
          </p:cNvSpPr>
          <p:nvPr/>
        </p:nvSpPr>
        <p:spPr>
          <a:xfrm xmlns:a="http://schemas.openxmlformats.org/drawingml/2006/main">
            <a:off x="4476750" y="990600"/>
            <a:ext cx="67627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79888"/>
          </a:bodyPr>
          <a:lstStyle xmlns:a="http://schemas.openxmlformats.org/drawingml/2006/main"/>
          <a:p xmlns:a="http://schemas.openxmlformats.org/drawingml/2006/main">
            <a:pPr algn="l">
              <a:lnSpc>
                <a:spcPct val="100000"/>
              </a:lnSpc>
              <a:buNone/>
              <a:defRPr sz="3600" b="1">
                <a:solidFill>
                  <a:srgbClr val="F4F4F5"/>
                </a:solidFill>
                <a:latin typeface="Segoe UI"/>
                <a:ea typeface="Segoe UI"/>
                <a:cs typeface="Segoe UI"/>
              </a:defRPr>
            </a:pPr>
            <a:r>
              <a:rPr sz="3600" b="1">
                <a:solidFill>
                  <a:srgbClr val="F4F4F5"/>
                </a:solidFill>
                <a:latin typeface="Segoe UI"/>
                <a:ea typeface="Segoe UI"/>
                <a:cs typeface="Segoe UI"/>
              </a:rPr>
              <a:t>Trace one interaction across the bridge.</a:t>
            </a:r>
          </a:p>
        </p:txBody>
      </p:sp>
      <p:sp>
        <p:nvSpPr>
          <p:cNvPr id="7" name="s12-step-1-num">
            <a:extLst xmlns:a="http://schemas.openxmlformats.org/drawingml/2006/main">
              <a:ext uri="{FF2B5EF4-FFF2-40B4-BE49-F238E27FC236}">
                <a16:creationId xmlns:a16="http://schemas.microsoft.com/office/drawing/2014/main" id="{819E0958-C5A9-4B76-A120-5EF5D482BDE4}"/>
              </a:ext>
            </a:extLst>
          </p:cNvPr>
          <p:cNvSpPr>
            <a:spLocks xmlns:a="http://schemas.openxmlformats.org/drawingml/2006/main" noGrp="1"/>
          </p:cNvSpPr>
          <p:nvPr/>
        </p:nvSpPr>
        <p:spPr>
          <a:xfrm xmlns:a="http://schemas.openxmlformats.org/drawingml/2006/main">
            <a:off x="4476750" y="2152650"/>
            <a:ext cx="5524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00" b="1">
                <a:solidFill>
                  <a:srgbClr val="C33148"/>
                </a:solidFill>
                <a:latin typeface="Consolas"/>
                <a:ea typeface="Consolas"/>
                <a:cs typeface="Consolas"/>
              </a:defRPr>
            </a:pPr>
            <a:r>
              <a:rPr sz="1500" b="1">
                <a:solidFill>
                  <a:srgbClr val="C33148"/>
                </a:solidFill>
                <a:latin typeface="Consolas"/>
                <a:ea typeface="Consolas"/>
                <a:cs typeface="Consolas"/>
              </a:rPr>
              <a:t>01</a:t>
            </a:r>
          </a:p>
        </p:txBody>
      </p:sp>
      <p:sp>
        <p:nvSpPr>
          <p:cNvPr id="8" name="s12-step-1-title">
            <a:extLst xmlns:a="http://schemas.openxmlformats.org/drawingml/2006/main">
              <a:ext uri="{FF2B5EF4-FFF2-40B4-BE49-F238E27FC236}">
                <a16:creationId xmlns:a16="http://schemas.microsoft.com/office/drawing/2014/main" id="{731D80A0-2EAA-42C1-9997-544B8640CE96}"/>
              </a:ext>
            </a:extLst>
          </p:cNvPr>
          <p:cNvSpPr>
            <a:spLocks xmlns:a="http://schemas.openxmlformats.org/drawingml/2006/main" noGrp="1"/>
          </p:cNvSpPr>
          <p:nvPr/>
        </p:nvSpPr>
        <p:spPr>
          <a:xfrm xmlns:a="http://schemas.openxmlformats.org/drawingml/2006/main">
            <a:off x="5143500" y="2114550"/>
            <a:ext cx="60007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100" b="1">
                <a:solidFill>
                  <a:srgbClr val="F4F4F5"/>
                </a:solidFill>
                <a:latin typeface="Segoe UI"/>
                <a:ea typeface="Segoe UI"/>
                <a:cs typeface="Segoe UI"/>
              </a:defRPr>
            </a:pPr>
            <a:r>
              <a:rPr sz="2100" b="1">
                <a:solidFill>
                  <a:srgbClr val="F4F4F5"/>
                </a:solidFill>
                <a:latin typeface="Segoe UI"/>
                <a:ea typeface="Segoe UI"/>
                <a:cs typeface="Segoe UI"/>
              </a:rPr>
              <a:t>Filter</a:t>
            </a:r>
          </a:p>
        </p:txBody>
      </p:sp>
      <p:sp>
        <p:nvSpPr>
          <p:cNvPr id="9" name="s12-step-1-body">
            <a:extLst xmlns:a="http://schemas.openxmlformats.org/drawingml/2006/main">
              <a:ext uri="{FF2B5EF4-FFF2-40B4-BE49-F238E27FC236}">
                <a16:creationId xmlns:a16="http://schemas.microsoft.com/office/drawing/2014/main" id="{BF1379F9-277B-4720-B9D5-D6FFBBF6944B}"/>
              </a:ext>
            </a:extLst>
          </p:cNvPr>
          <p:cNvSpPr>
            <a:spLocks xmlns:a="http://schemas.openxmlformats.org/drawingml/2006/main" noGrp="1"/>
          </p:cNvSpPr>
          <p:nvPr/>
        </p:nvSpPr>
        <p:spPr>
          <a:xfrm xmlns:a="http://schemas.openxmlformats.org/drawingml/2006/main">
            <a:off x="5143500" y="2495550"/>
            <a:ext cx="6000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75" b="0">
                <a:solidFill>
                  <a:srgbClr val="B9BAC0"/>
                </a:solidFill>
                <a:latin typeface="Segoe UI"/>
                <a:ea typeface="Segoe UI"/>
                <a:cs typeface="Segoe UI"/>
              </a:defRPr>
            </a:pPr>
            <a:r>
              <a:rPr sz="1575" b="0">
                <a:solidFill>
                  <a:srgbClr val="B9BAC0"/>
                </a:solidFill>
                <a:latin typeface="Segoe UI"/>
                <a:ea typeface="Segoe UI"/>
                <a:cs typeface="Segoe UI"/>
              </a:rPr>
              <a:t>Show only consent-blocked interactions.</a:t>
            </a:r>
          </a:p>
        </p:txBody>
      </p:sp>
      <p:sp>
        <p:nvSpPr>
          <p:cNvPr id="10" name="s12-step-2-num">
            <a:extLst xmlns:a="http://schemas.openxmlformats.org/drawingml/2006/main">
              <a:ext uri="{FF2B5EF4-FFF2-40B4-BE49-F238E27FC236}">
                <a16:creationId xmlns:a16="http://schemas.microsoft.com/office/drawing/2014/main" id="{8CF5803E-F8AF-47A7-9A36-44258B980B26}"/>
              </a:ext>
            </a:extLst>
          </p:cNvPr>
          <p:cNvSpPr>
            <a:spLocks xmlns:a="http://schemas.openxmlformats.org/drawingml/2006/main" noGrp="1"/>
          </p:cNvSpPr>
          <p:nvPr/>
        </p:nvSpPr>
        <p:spPr>
          <a:xfrm xmlns:a="http://schemas.openxmlformats.org/drawingml/2006/main">
            <a:off x="4476750" y="3352800"/>
            <a:ext cx="5524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00" b="1">
                <a:solidFill>
                  <a:srgbClr val="C33148"/>
                </a:solidFill>
                <a:latin typeface="Consolas"/>
                <a:ea typeface="Consolas"/>
                <a:cs typeface="Consolas"/>
              </a:defRPr>
            </a:pPr>
            <a:r>
              <a:rPr sz="1500" b="1">
                <a:solidFill>
                  <a:srgbClr val="C33148"/>
                </a:solidFill>
                <a:latin typeface="Consolas"/>
                <a:ea typeface="Consolas"/>
                <a:cs typeface="Consolas"/>
              </a:rPr>
              <a:t>02</a:t>
            </a:r>
          </a:p>
        </p:txBody>
      </p:sp>
      <p:sp>
        <p:nvSpPr>
          <p:cNvPr id="11" name="s12-step-2-title">
            <a:extLst xmlns:a="http://schemas.openxmlformats.org/drawingml/2006/main">
              <a:ext uri="{FF2B5EF4-FFF2-40B4-BE49-F238E27FC236}">
                <a16:creationId xmlns:a16="http://schemas.microsoft.com/office/drawing/2014/main" id="{78FF5C80-A204-4312-A1E0-20212A804CFA}"/>
              </a:ext>
            </a:extLst>
          </p:cNvPr>
          <p:cNvSpPr>
            <a:spLocks xmlns:a="http://schemas.openxmlformats.org/drawingml/2006/main" noGrp="1"/>
          </p:cNvSpPr>
          <p:nvPr/>
        </p:nvSpPr>
        <p:spPr>
          <a:xfrm xmlns:a="http://schemas.openxmlformats.org/drawingml/2006/main">
            <a:off x="5143500" y="3314700"/>
            <a:ext cx="60007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100" b="1">
                <a:solidFill>
                  <a:srgbClr val="F4F4F5"/>
                </a:solidFill>
                <a:latin typeface="Segoe UI"/>
                <a:ea typeface="Segoe UI"/>
                <a:cs typeface="Segoe UI"/>
              </a:defRPr>
            </a:pPr>
            <a:r>
              <a:rPr sz="2100" b="1">
                <a:solidFill>
                  <a:srgbClr val="F4F4F5"/>
                </a:solidFill>
                <a:latin typeface="Segoe UI"/>
                <a:ea typeface="Segoe UI"/>
                <a:cs typeface="Segoe UI"/>
              </a:rPr>
              <a:t>Select</a:t>
            </a:r>
          </a:p>
        </p:txBody>
      </p:sp>
      <p:sp>
        <p:nvSpPr>
          <p:cNvPr id="12" name="s12-step-2-body">
            <a:extLst xmlns:a="http://schemas.openxmlformats.org/drawingml/2006/main">
              <a:ext uri="{FF2B5EF4-FFF2-40B4-BE49-F238E27FC236}">
                <a16:creationId xmlns:a16="http://schemas.microsoft.com/office/drawing/2014/main" id="{7DD03C3C-9220-491F-BC7F-DF4B4674FE07}"/>
              </a:ext>
            </a:extLst>
          </p:cNvPr>
          <p:cNvSpPr>
            <a:spLocks xmlns:a="http://schemas.openxmlformats.org/drawingml/2006/main" noGrp="1"/>
          </p:cNvSpPr>
          <p:nvPr/>
        </p:nvSpPr>
        <p:spPr>
          <a:xfrm xmlns:a="http://schemas.openxmlformats.org/drawingml/2006/main">
            <a:off x="5143500" y="3695700"/>
            <a:ext cx="6000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75" b="0">
                <a:solidFill>
                  <a:srgbClr val="B9BAC0"/>
                </a:solidFill>
                <a:latin typeface="Segoe UI"/>
                <a:ea typeface="Segoe UI"/>
                <a:cs typeface="Segoe UI"/>
              </a:defRPr>
            </a:pPr>
            <a:r>
              <a:rPr sz="1575" b="0">
                <a:solidFill>
                  <a:srgbClr val="B9BAC0"/>
                </a:solidFill>
                <a:latin typeface="Segoe UI"/>
                <a:ea typeface="Segoe UI"/>
                <a:cs typeface="Segoe UI"/>
              </a:rPr>
              <a:t>Open one patient-to-M365 bridge.</a:t>
            </a:r>
          </a:p>
        </p:txBody>
      </p:sp>
      <p:sp>
        <p:nvSpPr>
          <p:cNvPr id="13" name="s12-step-3-num">
            <a:extLst xmlns:a="http://schemas.openxmlformats.org/drawingml/2006/main">
              <a:ext uri="{FF2B5EF4-FFF2-40B4-BE49-F238E27FC236}">
                <a16:creationId xmlns:a16="http://schemas.microsoft.com/office/drawing/2014/main" id="{D6A2DC0A-242F-409C-804B-25B817F1405C}"/>
              </a:ext>
            </a:extLst>
          </p:cNvPr>
          <p:cNvSpPr>
            <a:spLocks xmlns:a="http://schemas.openxmlformats.org/drawingml/2006/main" noGrp="1"/>
          </p:cNvSpPr>
          <p:nvPr/>
        </p:nvSpPr>
        <p:spPr>
          <a:xfrm xmlns:a="http://schemas.openxmlformats.org/drawingml/2006/main">
            <a:off x="4476750" y="4552950"/>
            <a:ext cx="5524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00" b="1">
                <a:solidFill>
                  <a:srgbClr val="C33148"/>
                </a:solidFill>
                <a:latin typeface="Consolas"/>
                <a:ea typeface="Consolas"/>
                <a:cs typeface="Consolas"/>
              </a:defRPr>
            </a:pPr>
            <a:r>
              <a:rPr sz="1500" b="1">
                <a:solidFill>
                  <a:srgbClr val="C33148"/>
                </a:solidFill>
                <a:latin typeface="Consolas"/>
                <a:ea typeface="Consolas"/>
                <a:cs typeface="Consolas"/>
              </a:rPr>
              <a:t>03</a:t>
            </a:r>
          </a:p>
        </p:txBody>
      </p:sp>
      <p:sp>
        <p:nvSpPr>
          <p:cNvPr id="14" name="s12-step-3-title">
            <a:extLst xmlns:a="http://schemas.openxmlformats.org/drawingml/2006/main">
              <a:ext uri="{FF2B5EF4-FFF2-40B4-BE49-F238E27FC236}">
                <a16:creationId xmlns:a16="http://schemas.microsoft.com/office/drawing/2014/main" id="{EB0BC0F4-74D3-4A9B-8ADA-99D605F333F9}"/>
              </a:ext>
            </a:extLst>
          </p:cNvPr>
          <p:cNvSpPr>
            <a:spLocks xmlns:a="http://schemas.openxmlformats.org/drawingml/2006/main" noGrp="1"/>
          </p:cNvSpPr>
          <p:nvPr/>
        </p:nvSpPr>
        <p:spPr>
          <a:xfrm xmlns:a="http://schemas.openxmlformats.org/drawingml/2006/main">
            <a:off x="5143500" y="4514850"/>
            <a:ext cx="60007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100" b="1">
                <a:solidFill>
                  <a:srgbClr val="F4F4F5"/>
                </a:solidFill>
                <a:latin typeface="Segoe UI"/>
                <a:ea typeface="Segoe UI"/>
                <a:cs typeface="Segoe UI"/>
              </a:defRPr>
            </a:pPr>
            <a:r>
              <a:rPr sz="2100" b="1">
                <a:solidFill>
                  <a:srgbClr val="F4F4F5"/>
                </a:solidFill>
                <a:latin typeface="Segoe UI"/>
                <a:ea typeface="Segoe UI"/>
                <a:cs typeface="Segoe UI"/>
              </a:rPr>
              <a:t>Explain</a:t>
            </a:r>
          </a:p>
        </p:txBody>
      </p:sp>
      <p:sp>
        <p:nvSpPr>
          <p:cNvPr id="15" name="s12-step-3-body">
            <a:extLst xmlns:a="http://schemas.openxmlformats.org/drawingml/2006/main">
              <a:ext uri="{FF2B5EF4-FFF2-40B4-BE49-F238E27FC236}">
                <a16:creationId xmlns:a16="http://schemas.microsoft.com/office/drawing/2014/main" id="{64FCAE65-7102-4419-BFDE-F8C2E780D9AD}"/>
              </a:ext>
            </a:extLst>
          </p:cNvPr>
          <p:cNvSpPr>
            <a:spLocks xmlns:a="http://schemas.openxmlformats.org/drawingml/2006/main" noGrp="1"/>
          </p:cNvSpPr>
          <p:nvPr/>
        </p:nvSpPr>
        <p:spPr>
          <a:xfrm xmlns:a="http://schemas.openxmlformats.org/drawingml/2006/main">
            <a:off x="5143500" y="4895850"/>
            <a:ext cx="6000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75" b="0">
                <a:solidFill>
                  <a:srgbClr val="B9BAC0"/>
                </a:solidFill>
                <a:latin typeface="Segoe UI"/>
                <a:ea typeface="Segoe UI"/>
                <a:cs typeface="Segoe UI"/>
              </a:defRPr>
            </a:pPr>
            <a:r>
              <a:rPr sz="1575" b="0">
                <a:solidFill>
                  <a:srgbClr val="B9BAC0"/>
                </a:solidFill>
                <a:latin typeface="Segoe UI"/>
                <a:ea typeface="Segoe UI"/>
                <a:cs typeface="Segoe UI"/>
              </a:rPr>
              <a:t>Follow the reason into policy and audit.</a:t>
            </a:r>
          </a:p>
        </p:txBody>
      </p:sp>
      <p:sp>
        <p:nvSpPr>
          <p:cNvPr id="16" name="s12-demo-question">
            <a:extLst xmlns:a="http://schemas.openxmlformats.org/drawingml/2006/main">
              <a:ext uri="{FF2B5EF4-FFF2-40B4-BE49-F238E27FC236}">
                <a16:creationId xmlns:a16="http://schemas.microsoft.com/office/drawing/2014/main" id="{5F7FDC5D-0ABC-4CAD-B606-CF210B3E3D4D}"/>
              </a:ext>
            </a:extLst>
          </p:cNvPr>
          <p:cNvSpPr>
            <a:spLocks xmlns:a="http://schemas.openxmlformats.org/drawingml/2006/main" noGrp="1"/>
          </p:cNvSpPr>
          <p:nvPr/>
        </p:nvSpPr>
        <p:spPr>
          <a:xfrm xmlns:a="http://schemas.openxmlformats.org/drawingml/2006/main">
            <a:off x="4476750" y="5810250"/>
            <a:ext cx="6667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125" b="1">
                <a:solidFill>
                  <a:srgbClr val="38C7D9"/>
                </a:solidFill>
                <a:latin typeface="Consolas"/>
                <a:ea typeface="Consolas"/>
                <a:cs typeface="Consolas"/>
              </a:defRPr>
            </a:pPr>
            <a:r>
              <a:rPr sz="1125" b="1">
                <a:solidFill>
                  <a:srgbClr val="38C7D9"/>
                </a:solidFill>
                <a:latin typeface="Consolas"/>
                <a:ea typeface="Consolas"/>
                <a:cs typeface="Consolas"/>
              </a:rPr>
              <a:t>ASK: WHAT PREVENTED THE ACTION—AND CAN WE PROVE IT?</a:t>
            </a:r>
          </a:p>
        </p:txBody>
      </p:sp>
    </p:spTree>
    <p:extLst>
      <p:ext uri="{BB962C8B-B14F-4D97-AF65-F5344CB8AC3E}">
        <p14:creationId xmlns:p14="http://schemas.microsoft.com/office/powerpoint/2010/main" val="1309777477"/>
      </p:ext>
    </p:extLst>
  </p:cSld>
</p:sld>
</file>

<file path=ppt/slides/slide13.xml><?xml version="1.0" encoding="utf-8"?>
<p:sld xmlns:p="http://schemas.openxmlformats.org/presentationml/2006/main">
  <p:cSld>
    <p:bg>
      <p:bgPr>
        <a:solidFill xmlns:a="http://schemas.openxmlformats.org/drawingml/2006/main">
          <a:srgbClr val="111317"/>
        </a:solidFill>
      </p:bgPr>
    </p:bg>
    <p:spTree>
      <p:nvGrpSpPr>
        <p:cNvPr id="1" name=""/>
        <p:cNvGrpSpPr/>
        <p:nvPr/>
      </p:nvGrpSpPr>
      <p:grpSpPr>
        <a:xfrm xmlns:a="http://schemas.openxmlformats.org/drawingml/2006/main"/>
      </p:grpSpPr>
      <p:sp>
        <p:nvSpPr>
          <p:cNvPr id="18" name="s13-eyebrow">
            <a:extLst xmlns:a="http://schemas.openxmlformats.org/drawingml/2006/main">
              <a:ext uri="{FF2B5EF4-FFF2-40B4-BE49-F238E27FC236}">
                <a16:creationId xmlns:a16="http://schemas.microsoft.com/office/drawing/2014/main" id="{09C2A856-4E39-4F01-8ECA-16435F38D7B3}"/>
              </a:ext>
            </a:extLst>
          </p:cNvPr>
          <p:cNvSpPr>
            <a:spLocks xmlns:a="http://schemas.openxmlformats.org/drawingml/2006/main" noGrp="1"/>
          </p:cNvSpPr>
          <p:nvPr/>
        </p:nvSpPr>
        <p:spPr>
          <a:xfrm xmlns:a="http://schemas.openxmlformats.org/drawingml/2006/main">
            <a:off x="609600" y="28575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Consolas"/>
                <a:ea typeface="Consolas"/>
                <a:cs typeface="Consolas"/>
              </a:defRPr>
            </a:pPr>
            <a:r>
              <a:rPr sz="1050" b="1">
                <a:solidFill>
                  <a:srgbClr val="B9BAC0"/>
                </a:solidFill>
                <a:latin typeface="Consolas"/>
                <a:ea typeface="Consolas"/>
                <a:cs typeface="Consolas"/>
              </a:rPr>
              <a:t>REUSABLE PATTERN</a:t>
            </a:r>
          </a:p>
        </p:txBody>
      </p:sp>
      <p:sp>
        <p:nvSpPr>
          <p:cNvPr id="2" name="s13-accent-rule">
            <a:extLst xmlns:a="http://schemas.openxmlformats.org/drawingml/2006/main">
              <a:ext uri="{FF2B5EF4-FFF2-40B4-BE49-F238E27FC236}">
                <a16:creationId xmlns:a16="http://schemas.microsoft.com/office/drawing/2014/main" id="{BC01F4BB-5DB2-4815-A437-9A442B389FE2}"/>
              </a:ext>
            </a:extLst>
          </p:cNvPr>
          <p:cNvSpPr>
            <a:spLocks xmlns:a="http://schemas.openxmlformats.org/drawingml/2006/main" noGrp="1"/>
          </p:cNvSpPr>
          <p:nvPr/>
        </p:nvSpPr>
        <p:spPr>
          <a:xfrm xmlns:a="http://schemas.openxmlformats.org/drawingml/2006/main">
            <a:off x="609600" y="590550"/>
            <a:ext cx="914400" cy="0"/>
          </a:xfrm>
          <a:prstGeom xmlns:a="http://schemas.openxmlformats.org/drawingml/2006/main" prst="line">
            <a:avLst/>
          </a:prstGeom>
          <a:noFill xmlns:a="http://schemas.openxmlformats.org/drawingml/2006/main"/>
          <a:ln xmlns:a="http://schemas.openxmlformats.org/drawingml/2006/main" w="28575">
            <a:solidFill>
              <a:srgbClr val="C33148"/>
            </a:solidFill>
            <a:prstDash val="solid"/>
          </a:ln>
        </p:spPr>
      </p:sp>
      <p:sp>
        <p:nvSpPr>
          <p:cNvPr id="3" name="s13-brand">
            <a:extLst xmlns:a="http://schemas.openxmlformats.org/drawingml/2006/main">
              <a:ext uri="{FF2B5EF4-FFF2-40B4-BE49-F238E27FC236}">
                <a16:creationId xmlns:a16="http://schemas.microsoft.com/office/drawing/2014/main" id="{C8459047-B756-498B-9CC8-7CECAB731A32}"/>
              </a:ext>
            </a:extLst>
          </p:cNvPr>
          <p:cNvSpPr>
            <a:spLocks xmlns:a="http://schemas.openxmlformats.org/drawingml/2006/main" noGrp="1"/>
          </p:cNvSpPr>
          <p:nvPr/>
        </p:nvSpPr>
        <p:spPr>
          <a:xfrm xmlns:a="http://schemas.openxmlformats.org/drawingml/2006/main">
            <a:off x="609600" y="6457950"/>
            <a:ext cx="1714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Segoe UI"/>
                <a:ea typeface="Segoe UI"/>
                <a:cs typeface="Segoe UI"/>
              </a:defRPr>
            </a:pPr>
            <a:r>
              <a:rPr sz="1050" b="1">
                <a:solidFill>
                  <a:srgbClr val="B9BAC0"/>
                </a:solidFill>
                <a:latin typeface="Segoe UI"/>
                <a:ea typeface="Segoe UI"/>
                <a:cs typeface="Segoe UI"/>
              </a:rPr>
              <a:t>My Aria</a:t>
            </a:r>
          </a:p>
        </p:txBody>
      </p:sp>
      <p:sp>
        <p:nvSpPr>
          <p:cNvPr id="4" name="s13-number">
            <a:extLst xmlns:a="http://schemas.openxmlformats.org/drawingml/2006/main">
              <a:ext uri="{FF2B5EF4-FFF2-40B4-BE49-F238E27FC236}">
                <a16:creationId xmlns:a16="http://schemas.microsoft.com/office/drawing/2014/main" id="{EA57A3CB-4C87-4874-B37D-C79D6B4C1433}"/>
              </a:ext>
            </a:extLst>
          </p:cNvPr>
          <p:cNvSpPr>
            <a:spLocks xmlns:a="http://schemas.openxmlformats.org/drawingml/2006/main" noGrp="1"/>
          </p:cNvSpPr>
          <p:nvPr/>
        </p:nvSpPr>
        <p:spPr>
          <a:xfrm xmlns:a="http://schemas.openxmlformats.org/drawingml/2006/main">
            <a:off x="11144250" y="6438900"/>
            <a:ext cx="438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1050" b="0">
                <a:solidFill>
                  <a:srgbClr val="7B7E87"/>
                </a:solidFill>
                <a:latin typeface="Consolas"/>
                <a:ea typeface="Consolas"/>
                <a:cs typeface="Consolas"/>
              </a:defRPr>
            </a:pPr>
            <a:r>
              <a:rPr sz="1050" b="0">
                <a:solidFill>
                  <a:srgbClr val="7B7E87"/>
                </a:solidFill>
                <a:latin typeface="Consolas"/>
                <a:ea typeface="Consolas"/>
                <a:cs typeface="Consolas"/>
              </a:rPr>
              <a:t>13</a:t>
            </a:r>
          </a:p>
        </p:txBody>
      </p:sp>
      <p:sp>
        <p:nvSpPr>
          <p:cNvPr id="5" name="s13-title">
            <a:extLst xmlns:a="http://schemas.openxmlformats.org/drawingml/2006/main">
              <a:ext uri="{FF2B5EF4-FFF2-40B4-BE49-F238E27FC236}">
                <a16:creationId xmlns:a16="http://schemas.microsoft.com/office/drawing/2014/main" id="{0F576D56-9AC4-4213-9C5A-F97E4F859322}"/>
              </a:ext>
            </a:extLst>
          </p:cNvPr>
          <p:cNvSpPr>
            <a:spLocks xmlns:a="http://schemas.openxmlformats.org/drawingml/2006/main" noGrp="1"/>
          </p:cNvSpPr>
          <p:nvPr/>
        </p:nvSpPr>
        <p:spPr>
          <a:xfrm xmlns:a="http://schemas.openxmlformats.org/drawingml/2006/main">
            <a:off x="609600" y="781050"/>
            <a:ext cx="109728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3600" b="1">
                <a:solidFill>
                  <a:srgbClr val="F4F4F5"/>
                </a:solidFill>
                <a:latin typeface="Segoe UI"/>
                <a:ea typeface="Segoe UI"/>
                <a:cs typeface="Segoe UI"/>
              </a:defRPr>
            </a:pPr>
            <a:r>
              <a:rPr sz="3600" b="1">
                <a:solidFill>
                  <a:srgbClr val="F4F4F5"/>
                </a:solidFill>
                <a:latin typeface="Segoe UI"/>
                <a:ea typeface="Segoe UI"/>
                <a:cs typeface="Segoe UI"/>
              </a:rPr>
              <a:t>The pattern holds across agent domains.</a:t>
            </a:r>
          </a:p>
        </p:txBody>
      </p:sp>
      <p:sp>
        <p:nvSpPr>
          <p:cNvPr id="6" name="s13-governance-layer">
            <a:extLst xmlns:a="http://schemas.openxmlformats.org/drawingml/2006/main">
              <a:ext uri="{FF2B5EF4-FFF2-40B4-BE49-F238E27FC236}">
                <a16:creationId xmlns:a16="http://schemas.microsoft.com/office/drawing/2014/main" id="{B897B841-71E5-44D7-BE62-A377D85A3547}"/>
              </a:ext>
            </a:extLst>
          </p:cNvPr>
          <p:cNvSpPr>
            <a:spLocks xmlns:a="http://schemas.openxmlformats.org/drawingml/2006/main" noGrp="1"/>
          </p:cNvSpPr>
          <p:nvPr/>
        </p:nvSpPr>
        <p:spPr>
          <a:xfrm xmlns:a="http://schemas.openxmlformats.org/drawingml/2006/main">
            <a:off x="609600" y="1676400"/>
            <a:ext cx="10972800" cy="914400"/>
          </a:xfrm>
          <a:prstGeom xmlns:a="http://schemas.openxmlformats.org/drawingml/2006/main" prst="roundRect">
            <a:avLst>
              <a:gd name="adj" fmla="val 16667"/>
            </a:avLst>
          </a:prstGeom>
          <a:solidFill xmlns:a="http://schemas.openxmlformats.org/drawingml/2006/main">
            <a:srgbClr val="9B1C2C"/>
          </a:solidFill>
          <a:ln xmlns:a="http://schemas.openxmlformats.org/drawingml/2006/main" w="9525">
            <a:solidFill>
              <a:srgbClr val="C33148"/>
            </a:solidFill>
            <a:prstDash val="solid"/>
          </a:ln>
        </p:spPr>
      </p:sp>
      <p:sp>
        <p:nvSpPr>
          <p:cNvPr id="7" name="s13-governance-text">
            <a:extLst xmlns:a="http://schemas.openxmlformats.org/drawingml/2006/main">
              <a:ext uri="{FF2B5EF4-FFF2-40B4-BE49-F238E27FC236}">
                <a16:creationId xmlns:a16="http://schemas.microsoft.com/office/drawing/2014/main" id="{3A7E5C86-F2E0-480B-A6EF-7DF61AFC5A37}"/>
              </a:ext>
            </a:extLst>
          </p:cNvPr>
          <p:cNvSpPr>
            <a:spLocks xmlns:a="http://schemas.openxmlformats.org/drawingml/2006/main" noGrp="1"/>
          </p:cNvSpPr>
          <p:nvPr/>
        </p:nvSpPr>
        <p:spPr>
          <a:xfrm xmlns:a="http://schemas.openxmlformats.org/drawingml/2006/main">
            <a:off x="876300" y="1924050"/>
            <a:ext cx="104394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0000"/>
              </a:lnSpc>
              <a:buNone/>
              <a:defRPr sz="1875" b="1">
                <a:solidFill>
                  <a:srgbClr val="F4F4F5"/>
                </a:solidFill>
                <a:latin typeface="Consolas"/>
                <a:ea typeface="Consolas"/>
                <a:cs typeface="Consolas"/>
              </a:defRPr>
            </a:pPr>
            <a:r>
              <a:rPr sz="1875" b="1">
                <a:solidFill>
                  <a:srgbClr val="F4F4F5"/>
                </a:solidFill>
                <a:latin typeface="Consolas"/>
                <a:ea typeface="Consolas"/>
                <a:cs typeface="Consolas"/>
              </a:rPr>
              <a:t>GOVERNANCE  //  IDENTITY  •  POLICY  •  APPROVAL  •  AUDIT  •  EVALS</a:t>
            </a:r>
          </a:p>
        </p:txBody>
      </p:sp>
      <p:sp>
        <p:nvSpPr>
          <p:cNvPr id="8" name="s13-scout-box">
            <a:extLst xmlns:a="http://schemas.openxmlformats.org/drawingml/2006/main">
              <a:ext uri="{FF2B5EF4-FFF2-40B4-BE49-F238E27FC236}">
                <a16:creationId xmlns:a16="http://schemas.microsoft.com/office/drawing/2014/main" id="{79880819-BF04-4378-A3BD-B3F39BD245CF}"/>
              </a:ext>
            </a:extLst>
          </p:cNvPr>
          <p:cNvSpPr>
            <a:spLocks xmlns:a="http://schemas.openxmlformats.org/drawingml/2006/main" noGrp="1"/>
          </p:cNvSpPr>
          <p:nvPr/>
        </p:nvSpPr>
        <p:spPr>
          <a:xfrm xmlns:a="http://schemas.openxmlformats.org/drawingml/2006/main">
            <a:off x="609600" y="2876550"/>
            <a:ext cx="5219700" cy="1962150"/>
          </a:xfrm>
          <a:prstGeom xmlns:a="http://schemas.openxmlformats.org/drawingml/2006/main" prst="roundRect">
            <a:avLst>
              <a:gd name="adj" fmla="val 7767"/>
            </a:avLst>
          </a:prstGeom>
          <a:solidFill xmlns:a="http://schemas.openxmlformats.org/drawingml/2006/main">
            <a:srgbClr val="191B20"/>
          </a:solidFill>
          <a:ln xmlns:a="http://schemas.openxmlformats.org/drawingml/2006/main" w="9525">
            <a:solidFill>
              <a:srgbClr val="353840"/>
            </a:solidFill>
            <a:prstDash val="solid"/>
          </a:ln>
        </p:spPr>
      </p:sp>
      <p:sp>
        <p:nvSpPr>
          <p:cNvPr id="9" name="s13-scout-label">
            <a:extLst xmlns:a="http://schemas.openxmlformats.org/drawingml/2006/main">
              <a:ext uri="{FF2B5EF4-FFF2-40B4-BE49-F238E27FC236}">
                <a16:creationId xmlns:a16="http://schemas.microsoft.com/office/drawing/2014/main" id="{7486C4A6-D105-4961-999F-FF831252D1A3}"/>
              </a:ext>
            </a:extLst>
          </p:cNvPr>
          <p:cNvSpPr>
            <a:spLocks xmlns:a="http://schemas.openxmlformats.org/drawingml/2006/main" noGrp="1"/>
          </p:cNvSpPr>
          <p:nvPr/>
        </p:nvSpPr>
        <p:spPr>
          <a:xfrm xmlns:a="http://schemas.openxmlformats.org/drawingml/2006/main">
            <a:off x="914400" y="3143250"/>
            <a:ext cx="2095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350" b="1">
                <a:solidFill>
                  <a:srgbClr val="4D93C6"/>
                </a:solidFill>
                <a:latin typeface="Consolas"/>
                <a:ea typeface="Consolas"/>
                <a:cs typeface="Consolas"/>
              </a:defRPr>
            </a:pPr>
            <a:r>
              <a:rPr sz="1350" b="1">
                <a:solidFill>
                  <a:srgbClr val="4D93C6"/>
                </a:solidFill>
                <a:latin typeface="Consolas"/>
                <a:ea typeface="Consolas"/>
                <a:cs typeface="Consolas"/>
              </a:rPr>
              <a:t>WORKFORCE</a:t>
            </a:r>
          </a:p>
        </p:txBody>
      </p:sp>
      <p:sp>
        <p:nvSpPr>
          <p:cNvPr id="10" name="s13-scout-title">
            <a:extLst xmlns:a="http://schemas.openxmlformats.org/drawingml/2006/main">
              <a:ext uri="{FF2B5EF4-FFF2-40B4-BE49-F238E27FC236}">
                <a16:creationId xmlns:a16="http://schemas.microsoft.com/office/drawing/2014/main" id="{246D30F7-DD6F-4F25-8E12-F4340D253DB7}"/>
              </a:ext>
            </a:extLst>
          </p:cNvPr>
          <p:cNvSpPr>
            <a:spLocks xmlns:a="http://schemas.openxmlformats.org/drawingml/2006/main" noGrp="1"/>
          </p:cNvSpPr>
          <p:nvPr/>
        </p:nvSpPr>
        <p:spPr>
          <a:xfrm xmlns:a="http://schemas.openxmlformats.org/drawingml/2006/main">
            <a:off x="914400" y="3562350"/>
            <a:ext cx="4286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3450" b="1">
                <a:solidFill>
                  <a:srgbClr val="F4F4F5"/>
                </a:solidFill>
                <a:latin typeface="Segoe UI"/>
                <a:ea typeface="Segoe UI"/>
                <a:cs typeface="Segoe UI"/>
              </a:defRPr>
            </a:pPr>
            <a:r>
              <a:rPr sz="3450" b="1">
                <a:solidFill>
                  <a:srgbClr val="F4F4F5"/>
                </a:solidFill>
                <a:latin typeface="Segoe UI"/>
                <a:ea typeface="Segoe UI"/>
                <a:cs typeface="Segoe UI"/>
              </a:rPr>
              <a:t>Scout</a:t>
            </a:r>
          </a:p>
        </p:txBody>
      </p:sp>
      <p:sp>
        <p:nvSpPr>
          <p:cNvPr id="11" name="s13-scout-body">
            <a:extLst xmlns:a="http://schemas.openxmlformats.org/drawingml/2006/main">
              <a:ext uri="{FF2B5EF4-FFF2-40B4-BE49-F238E27FC236}">
                <a16:creationId xmlns:a16="http://schemas.microsoft.com/office/drawing/2014/main" id="{D3384C2B-0C6E-464D-906B-BD7ED1FE22EB}"/>
              </a:ext>
            </a:extLst>
          </p:cNvPr>
          <p:cNvSpPr>
            <a:spLocks xmlns:a="http://schemas.openxmlformats.org/drawingml/2006/main" noGrp="1"/>
          </p:cNvSpPr>
          <p:nvPr/>
        </p:nvSpPr>
        <p:spPr>
          <a:xfrm xmlns:a="http://schemas.openxmlformats.org/drawingml/2006/main">
            <a:off x="914400" y="4248150"/>
            <a:ext cx="4381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75" b="0">
                <a:solidFill>
                  <a:srgbClr val="B9BAC0"/>
                </a:solidFill>
                <a:latin typeface="Segoe UI"/>
                <a:ea typeface="Segoe UI"/>
                <a:cs typeface="Segoe UI"/>
              </a:defRPr>
            </a:pPr>
            <a:r>
              <a:rPr sz="1575" b="0">
                <a:solidFill>
                  <a:srgbClr val="B9BAC0"/>
                </a:solidFill>
                <a:latin typeface="Segoe UI"/>
                <a:ea typeface="Segoe UI"/>
                <a:cs typeface="Segoe UI"/>
              </a:rPr>
              <a:t>Work context  •  Entra identity  •  M365 policy</a:t>
            </a:r>
          </a:p>
        </p:txBody>
      </p:sp>
      <p:sp>
        <p:nvSpPr>
          <p:cNvPr id="12" name="s13-tula-box">
            <a:extLst xmlns:a="http://schemas.openxmlformats.org/drawingml/2006/main">
              <a:ext uri="{FF2B5EF4-FFF2-40B4-BE49-F238E27FC236}">
                <a16:creationId xmlns:a16="http://schemas.microsoft.com/office/drawing/2014/main" id="{53C7D14A-F03D-4132-BD22-5F22CA84994A}"/>
              </a:ext>
            </a:extLst>
          </p:cNvPr>
          <p:cNvSpPr>
            <a:spLocks xmlns:a="http://schemas.openxmlformats.org/drawingml/2006/main" noGrp="1"/>
          </p:cNvSpPr>
          <p:nvPr/>
        </p:nvSpPr>
        <p:spPr>
          <a:xfrm xmlns:a="http://schemas.openxmlformats.org/drawingml/2006/main">
            <a:off x="6362700" y="2876550"/>
            <a:ext cx="5219700" cy="1962150"/>
          </a:xfrm>
          <a:prstGeom xmlns:a="http://schemas.openxmlformats.org/drawingml/2006/main" prst="roundRect">
            <a:avLst>
              <a:gd name="adj" fmla="val 7767"/>
            </a:avLst>
          </a:prstGeom>
          <a:solidFill xmlns:a="http://schemas.openxmlformats.org/drawingml/2006/main">
            <a:srgbClr val="191B20"/>
          </a:solidFill>
          <a:ln xmlns:a="http://schemas.openxmlformats.org/drawingml/2006/main" w="9525">
            <a:solidFill>
              <a:srgbClr val="353840"/>
            </a:solidFill>
            <a:prstDash val="solid"/>
          </a:ln>
        </p:spPr>
      </p:sp>
      <p:sp>
        <p:nvSpPr>
          <p:cNvPr id="13" name="s13-tula-label">
            <a:extLst xmlns:a="http://schemas.openxmlformats.org/drawingml/2006/main">
              <a:ext uri="{FF2B5EF4-FFF2-40B4-BE49-F238E27FC236}">
                <a16:creationId xmlns:a16="http://schemas.microsoft.com/office/drawing/2014/main" id="{CA781D18-8776-45C2-AD22-2B4FF3B6B364}"/>
              </a:ext>
            </a:extLst>
          </p:cNvPr>
          <p:cNvSpPr>
            <a:spLocks xmlns:a="http://schemas.openxmlformats.org/drawingml/2006/main" noGrp="1"/>
          </p:cNvSpPr>
          <p:nvPr/>
        </p:nvSpPr>
        <p:spPr>
          <a:xfrm xmlns:a="http://schemas.openxmlformats.org/drawingml/2006/main">
            <a:off x="6667500" y="3143250"/>
            <a:ext cx="2095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350" b="1">
                <a:solidFill>
                  <a:srgbClr val="C33148"/>
                </a:solidFill>
                <a:latin typeface="Consolas"/>
                <a:ea typeface="Consolas"/>
                <a:cs typeface="Consolas"/>
              </a:defRPr>
            </a:pPr>
            <a:r>
              <a:rPr sz="1350" b="1">
                <a:solidFill>
                  <a:srgbClr val="C33148"/>
                </a:solidFill>
                <a:latin typeface="Consolas"/>
                <a:ea typeface="Consolas"/>
                <a:cs typeface="Consolas"/>
              </a:rPr>
              <a:t>PATIENT</a:t>
            </a:r>
          </a:p>
        </p:txBody>
      </p:sp>
      <p:sp>
        <p:nvSpPr>
          <p:cNvPr id="14" name="s13-tula-title">
            <a:extLst xmlns:a="http://schemas.openxmlformats.org/drawingml/2006/main">
              <a:ext uri="{FF2B5EF4-FFF2-40B4-BE49-F238E27FC236}">
                <a16:creationId xmlns:a16="http://schemas.microsoft.com/office/drawing/2014/main" id="{8B3A0C29-9727-457A-AB02-AA43029156F0}"/>
              </a:ext>
            </a:extLst>
          </p:cNvPr>
          <p:cNvSpPr>
            <a:spLocks xmlns:a="http://schemas.openxmlformats.org/drawingml/2006/main" noGrp="1"/>
          </p:cNvSpPr>
          <p:nvPr/>
        </p:nvSpPr>
        <p:spPr>
          <a:xfrm xmlns:a="http://schemas.openxmlformats.org/drawingml/2006/main">
            <a:off x="6667500" y="3562350"/>
            <a:ext cx="4286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3450" b="1">
                <a:solidFill>
                  <a:srgbClr val="F4F4F5"/>
                </a:solidFill>
                <a:latin typeface="Segoe UI"/>
                <a:ea typeface="Segoe UI"/>
                <a:cs typeface="Segoe UI"/>
              </a:defRPr>
            </a:pPr>
            <a:r>
              <a:rPr sz="3450" b="1">
                <a:solidFill>
                  <a:srgbClr val="F4F4F5"/>
                </a:solidFill>
                <a:latin typeface="Segoe UI"/>
                <a:ea typeface="Segoe UI"/>
                <a:cs typeface="Segoe UI"/>
              </a:rPr>
              <a:t>Tula</a:t>
            </a:r>
          </a:p>
        </p:txBody>
      </p:sp>
      <p:sp>
        <p:nvSpPr>
          <p:cNvPr id="15" name="s13-tula-body">
            <a:extLst xmlns:a="http://schemas.openxmlformats.org/drawingml/2006/main">
              <a:ext uri="{FF2B5EF4-FFF2-40B4-BE49-F238E27FC236}">
                <a16:creationId xmlns:a16="http://schemas.microsoft.com/office/drawing/2014/main" id="{015667B2-FFBD-4262-82F8-D8B454D714B5}"/>
              </a:ext>
            </a:extLst>
          </p:cNvPr>
          <p:cNvSpPr>
            <a:spLocks xmlns:a="http://schemas.openxmlformats.org/drawingml/2006/main" noGrp="1"/>
          </p:cNvSpPr>
          <p:nvPr/>
        </p:nvSpPr>
        <p:spPr>
          <a:xfrm xmlns:a="http://schemas.openxmlformats.org/drawingml/2006/main">
            <a:off x="6667500" y="4248150"/>
            <a:ext cx="44577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0136"/>
          </a:bodyPr>
          <a:lstStyle xmlns:a="http://schemas.openxmlformats.org/drawingml/2006/main"/>
          <a:p xmlns:a="http://schemas.openxmlformats.org/drawingml/2006/main">
            <a:pPr algn="l">
              <a:lnSpc>
                <a:spcPct val="100000"/>
              </a:lnSpc>
              <a:buNone/>
              <a:defRPr sz="1575" b="0">
                <a:solidFill>
                  <a:srgbClr val="B9BAC0"/>
                </a:solidFill>
                <a:latin typeface="Segoe UI"/>
                <a:ea typeface="Segoe UI"/>
                <a:cs typeface="Segoe UI"/>
              </a:defRPr>
            </a:pPr>
            <a:r>
              <a:rPr sz="1575" b="0">
                <a:solidFill>
                  <a:srgbClr val="B9BAC0"/>
                </a:solidFill>
                <a:latin typeface="Segoe UI"/>
                <a:ea typeface="Segoe UI"/>
                <a:cs typeface="Segoe UI"/>
              </a:rPr>
              <a:t>Health context  •  Patient boundary  •  Clinical guardrails</a:t>
            </a:r>
          </a:p>
        </p:txBody>
      </p:sp>
      <p:sp>
        <p:nvSpPr>
          <p:cNvPr id="16" name="s13-runtime-layer">
            <a:extLst xmlns:a="http://schemas.openxmlformats.org/drawingml/2006/main">
              <a:ext uri="{FF2B5EF4-FFF2-40B4-BE49-F238E27FC236}">
                <a16:creationId xmlns:a16="http://schemas.microsoft.com/office/drawing/2014/main" id="{A2D7EDD5-2B24-4BE0-AC21-6C9CA22286ED}"/>
              </a:ext>
            </a:extLst>
          </p:cNvPr>
          <p:cNvSpPr>
            <a:spLocks xmlns:a="http://schemas.openxmlformats.org/drawingml/2006/main" noGrp="1"/>
          </p:cNvSpPr>
          <p:nvPr/>
        </p:nvSpPr>
        <p:spPr>
          <a:xfrm xmlns:a="http://schemas.openxmlformats.org/drawingml/2006/main">
            <a:off x="609600" y="5124450"/>
            <a:ext cx="10972800" cy="781050"/>
          </a:xfrm>
          <a:prstGeom xmlns:a="http://schemas.openxmlformats.org/drawingml/2006/main" prst="roundRect">
            <a:avLst>
              <a:gd name="adj" fmla="val 19512"/>
            </a:avLst>
          </a:prstGeom>
          <a:solidFill xmlns:a="http://schemas.openxmlformats.org/drawingml/2006/main">
            <a:srgbClr val="08090B"/>
          </a:solidFill>
          <a:ln xmlns:a="http://schemas.openxmlformats.org/drawingml/2006/main" w="9525">
            <a:solidFill>
              <a:srgbClr val="353840"/>
            </a:solidFill>
            <a:prstDash val="solid"/>
          </a:ln>
        </p:spPr>
      </p:sp>
      <p:sp>
        <p:nvSpPr>
          <p:cNvPr id="17" name="s13-runtime-text">
            <a:extLst xmlns:a="http://schemas.openxmlformats.org/drawingml/2006/main">
              <a:ext uri="{FF2B5EF4-FFF2-40B4-BE49-F238E27FC236}">
                <a16:creationId xmlns:a16="http://schemas.microsoft.com/office/drawing/2014/main" id="{980A78FC-0646-4BAE-9BFB-3D69306FD59D}"/>
              </a:ext>
            </a:extLst>
          </p:cNvPr>
          <p:cNvSpPr>
            <a:spLocks xmlns:a="http://schemas.openxmlformats.org/drawingml/2006/main" noGrp="1"/>
          </p:cNvSpPr>
          <p:nvPr/>
        </p:nvSpPr>
        <p:spPr>
          <a:xfrm xmlns:a="http://schemas.openxmlformats.org/drawingml/2006/main">
            <a:off x="914400" y="5353050"/>
            <a:ext cx="103632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0000"/>
              </a:lnSpc>
              <a:buNone/>
              <a:defRPr sz="1725" b="1">
                <a:solidFill>
                  <a:srgbClr val="F4F4F5"/>
                </a:solidFill>
                <a:latin typeface="Consolas"/>
                <a:ea typeface="Consolas"/>
                <a:cs typeface="Consolas"/>
              </a:defRPr>
            </a:pPr>
            <a:r>
              <a:rPr sz="1725" b="1">
                <a:solidFill>
                  <a:srgbClr val="F4F4F5"/>
                </a:solidFill>
                <a:latin typeface="Consolas"/>
                <a:ea typeface="Consolas"/>
                <a:cs typeface="Consolas"/>
              </a:rPr>
              <a:t>OPENCLAW RUNTIME  //  OPEN, EXTENSIBLE, INSPECTABLE</a:t>
            </a:r>
          </a:p>
        </p:txBody>
      </p:sp>
    </p:spTree>
    <p:extLst>
      <p:ext uri="{BB962C8B-B14F-4D97-AF65-F5344CB8AC3E}">
        <p14:creationId xmlns:p14="http://schemas.microsoft.com/office/powerpoint/2010/main" val="1279006789"/>
      </p:ext>
    </p:extLst>
  </p:cSld>
</p:sld>
</file>

<file path=ppt/slides/slide14.xml><?xml version="1.0" encoding="utf-8"?>
<p:sld xmlns:p="http://schemas.openxmlformats.org/presentationml/2006/main">
  <p:cSld>
    <p:bg>
      <p:bgPr>
        <a:solidFill xmlns:a="http://schemas.openxmlformats.org/drawingml/2006/main">
          <a:srgbClr val="08090B"/>
        </a:solidFill>
      </p:bgPr>
    </p:bg>
    <p:spTree>
      <p:nvGrpSpPr>
        <p:cNvPr id="1" name=""/>
        <p:cNvGrpSpPr/>
        <p:nvPr/>
      </p:nvGrpSpPr>
      <p:grpSpPr>
        <a:xfrm xmlns:a="http://schemas.openxmlformats.org/drawingml/2006/main"/>
      </p:grpSpPr>
      <p:sp>
        <p:nvSpPr>
          <p:cNvPr id="19" name="s14-eyebrow">
            <a:extLst xmlns:a="http://schemas.openxmlformats.org/drawingml/2006/main">
              <a:ext uri="{FF2B5EF4-FFF2-40B4-BE49-F238E27FC236}">
                <a16:creationId xmlns:a16="http://schemas.microsoft.com/office/drawing/2014/main" id="{1EC7811E-CE8E-4DD7-8FB0-B683B7EFAF4B}"/>
              </a:ext>
            </a:extLst>
          </p:cNvPr>
          <p:cNvSpPr>
            <a:spLocks xmlns:a="http://schemas.openxmlformats.org/drawingml/2006/main" noGrp="1"/>
          </p:cNvSpPr>
          <p:nvPr/>
        </p:nvSpPr>
        <p:spPr>
          <a:xfrm xmlns:a="http://schemas.openxmlformats.org/drawingml/2006/main">
            <a:off x="609600" y="28575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Consolas"/>
                <a:ea typeface="Consolas"/>
                <a:cs typeface="Consolas"/>
              </a:defRPr>
            </a:pPr>
            <a:r>
              <a:rPr sz="1050" b="1">
                <a:solidFill>
                  <a:srgbClr val="B9BAC0"/>
                </a:solidFill>
                <a:latin typeface="Consolas"/>
                <a:ea typeface="Consolas"/>
                <a:cs typeface="Consolas"/>
              </a:rPr>
              <a:t>TAKEAWAY</a:t>
            </a:r>
          </a:p>
        </p:txBody>
      </p:sp>
      <p:sp>
        <p:nvSpPr>
          <p:cNvPr id="2" name="s14-accent-rule">
            <a:extLst xmlns:a="http://schemas.openxmlformats.org/drawingml/2006/main">
              <a:ext uri="{FF2B5EF4-FFF2-40B4-BE49-F238E27FC236}">
                <a16:creationId xmlns:a16="http://schemas.microsoft.com/office/drawing/2014/main" id="{528B2117-4CA2-4794-BD59-6079170C0C60}"/>
              </a:ext>
            </a:extLst>
          </p:cNvPr>
          <p:cNvSpPr>
            <a:spLocks xmlns:a="http://schemas.openxmlformats.org/drawingml/2006/main" noGrp="1"/>
          </p:cNvSpPr>
          <p:nvPr/>
        </p:nvSpPr>
        <p:spPr>
          <a:xfrm xmlns:a="http://schemas.openxmlformats.org/drawingml/2006/main">
            <a:off x="609600" y="590550"/>
            <a:ext cx="914400" cy="0"/>
          </a:xfrm>
          <a:prstGeom xmlns:a="http://schemas.openxmlformats.org/drawingml/2006/main" prst="line">
            <a:avLst/>
          </a:prstGeom>
          <a:noFill xmlns:a="http://schemas.openxmlformats.org/drawingml/2006/main"/>
          <a:ln xmlns:a="http://schemas.openxmlformats.org/drawingml/2006/main" w="28575">
            <a:solidFill>
              <a:srgbClr val="C33148"/>
            </a:solidFill>
            <a:prstDash val="solid"/>
          </a:ln>
        </p:spPr>
      </p:sp>
      <p:sp>
        <p:nvSpPr>
          <p:cNvPr id="3" name="s14-brand">
            <a:extLst xmlns:a="http://schemas.openxmlformats.org/drawingml/2006/main">
              <a:ext uri="{FF2B5EF4-FFF2-40B4-BE49-F238E27FC236}">
                <a16:creationId xmlns:a16="http://schemas.microsoft.com/office/drawing/2014/main" id="{C6D0FE91-FFFE-4FF8-A8AF-37DF8FD372B3}"/>
              </a:ext>
            </a:extLst>
          </p:cNvPr>
          <p:cNvSpPr>
            <a:spLocks xmlns:a="http://schemas.openxmlformats.org/drawingml/2006/main" noGrp="1"/>
          </p:cNvSpPr>
          <p:nvPr/>
        </p:nvSpPr>
        <p:spPr>
          <a:xfrm xmlns:a="http://schemas.openxmlformats.org/drawingml/2006/main">
            <a:off x="609600" y="6457950"/>
            <a:ext cx="1714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Segoe UI"/>
                <a:ea typeface="Segoe UI"/>
                <a:cs typeface="Segoe UI"/>
              </a:defRPr>
            </a:pPr>
            <a:r>
              <a:rPr sz="1050" b="1">
                <a:solidFill>
                  <a:srgbClr val="B9BAC0"/>
                </a:solidFill>
                <a:latin typeface="Segoe UI"/>
                <a:ea typeface="Segoe UI"/>
                <a:cs typeface="Segoe UI"/>
              </a:rPr>
              <a:t>My Aria</a:t>
            </a:r>
          </a:p>
        </p:txBody>
      </p:sp>
      <p:sp>
        <p:nvSpPr>
          <p:cNvPr id="4" name="s14-number">
            <a:extLst xmlns:a="http://schemas.openxmlformats.org/drawingml/2006/main">
              <a:ext uri="{FF2B5EF4-FFF2-40B4-BE49-F238E27FC236}">
                <a16:creationId xmlns:a16="http://schemas.microsoft.com/office/drawing/2014/main" id="{1866E88A-592D-42CF-B6C8-AE29108FDFBF}"/>
              </a:ext>
            </a:extLst>
          </p:cNvPr>
          <p:cNvSpPr>
            <a:spLocks xmlns:a="http://schemas.openxmlformats.org/drawingml/2006/main" noGrp="1"/>
          </p:cNvSpPr>
          <p:nvPr/>
        </p:nvSpPr>
        <p:spPr>
          <a:xfrm xmlns:a="http://schemas.openxmlformats.org/drawingml/2006/main">
            <a:off x="11144250" y="6438900"/>
            <a:ext cx="438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1050" b="0">
                <a:solidFill>
                  <a:srgbClr val="7B7E87"/>
                </a:solidFill>
                <a:latin typeface="Consolas"/>
                <a:ea typeface="Consolas"/>
                <a:cs typeface="Consolas"/>
              </a:defRPr>
            </a:pPr>
            <a:r>
              <a:rPr sz="1050" b="0">
                <a:solidFill>
                  <a:srgbClr val="7B7E87"/>
                </a:solidFill>
                <a:latin typeface="Consolas"/>
                <a:ea typeface="Consolas"/>
                <a:cs typeface="Consolas"/>
              </a:rPr>
              <a:t>14</a:t>
            </a:r>
          </a:p>
        </p:txBody>
      </p:sp>
      <p:sp>
        <p:nvSpPr>
          <p:cNvPr id="5" name="s14-title">
            <a:extLst xmlns:a="http://schemas.openxmlformats.org/drawingml/2006/main">
              <a:ext uri="{FF2B5EF4-FFF2-40B4-BE49-F238E27FC236}">
                <a16:creationId xmlns:a16="http://schemas.microsoft.com/office/drawing/2014/main" id="{B2F8228A-3E43-41F6-B6AB-1D9D78003662}"/>
              </a:ext>
            </a:extLst>
          </p:cNvPr>
          <p:cNvSpPr>
            <a:spLocks xmlns:a="http://schemas.openxmlformats.org/drawingml/2006/main" noGrp="1"/>
          </p:cNvSpPr>
          <p:nvPr/>
        </p:nvSpPr>
        <p:spPr>
          <a:xfrm xmlns:a="http://schemas.openxmlformats.org/drawingml/2006/main">
            <a:off x="609600" y="1028700"/>
            <a:ext cx="109728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4050" b="1">
                <a:solidFill>
                  <a:srgbClr val="F4F4F5"/>
                </a:solidFill>
                <a:latin typeface="Segoe UI"/>
                <a:ea typeface="Segoe UI"/>
                <a:cs typeface="Segoe UI"/>
              </a:defRPr>
            </a:pPr>
            <a:r>
              <a:rPr sz="4050" b="1">
                <a:solidFill>
                  <a:srgbClr val="F4F4F5"/>
                </a:solidFill>
                <a:latin typeface="Segoe UI"/>
                <a:ea typeface="Segoe UI"/>
                <a:cs typeface="Segoe UI"/>
              </a:rPr>
              <a:t>Build agents you can interrogate.</a:t>
            </a:r>
          </a:p>
        </p:txBody>
      </p:sp>
      <p:sp>
        <p:nvSpPr>
          <p:cNvPr id="6" name="s14-subtitle">
            <a:extLst xmlns:a="http://schemas.openxmlformats.org/drawingml/2006/main">
              <a:ext uri="{FF2B5EF4-FFF2-40B4-BE49-F238E27FC236}">
                <a16:creationId xmlns:a16="http://schemas.microsoft.com/office/drawing/2014/main" id="{FD16DF2C-D235-4EDF-9304-B67FE2C5AA5C}"/>
              </a:ext>
            </a:extLst>
          </p:cNvPr>
          <p:cNvSpPr>
            <a:spLocks xmlns:a="http://schemas.openxmlformats.org/drawingml/2006/main" noGrp="1"/>
          </p:cNvSpPr>
          <p:nvPr/>
        </p:nvSpPr>
        <p:spPr>
          <a:xfrm xmlns:a="http://schemas.openxmlformats.org/drawingml/2006/main">
            <a:off x="609600" y="1962150"/>
            <a:ext cx="8572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250" b="0">
                <a:solidFill>
                  <a:srgbClr val="B9BAC0"/>
                </a:solidFill>
                <a:latin typeface="Segoe UI"/>
                <a:ea typeface="Segoe UI"/>
                <a:cs typeface="Segoe UI"/>
              </a:defRPr>
            </a:pPr>
            <a:r>
              <a:rPr sz="2250" b="0">
                <a:solidFill>
                  <a:srgbClr val="B9BAC0"/>
                </a:solidFill>
                <a:latin typeface="Segoe UI"/>
                <a:ea typeface="Segoe UI"/>
                <a:cs typeface="Segoe UI"/>
              </a:rPr>
              <a:t>After they act, the evidence must still be there.</a:t>
            </a:r>
          </a:p>
        </p:txBody>
      </p:sp>
      <p:sp>
        <p:nvSpPr>
          <p:cNvPr id="7" name="s14-verb-0-rule">
            <a:extLst xmlns:a="http://schemas.openxmlformats.org/drawingml/2006/main">
              <a:ext uri="{FF2B5EF4-FFF2-40B4-BE49-F238E27FC236}">
                <a16:creationId xmlns:a16="http://schemas.microsoft.com/office/drawing/2014/main" id="{06F87210-9891-4796-ABDF-5C8B54E9B750}"/>
              </a:ext>
            </a:extLst>
          </p:cNvPr>
          <p:cNvSpPr>
            <a:spLocks xmlns:a="http://schemas.openxmlformats.org/drawingml/2006/main" noGrp="1"/>
          </p:cNvSpPr>
          <p:nvPr/>
        </p:nvSpPr>
        <p:spPr>
          <a:xfrm xmlns:a="http://schemas.openxmlformats.org/drawingml/2006/main">
            <a:off x="609600" y="3390900"/>
            <a:ext cx="2286000" cy="0"/>
          </a:xfrm>
          <a:prstGeom xmlns:a="http://schemas.openxmlformats.org/drawingml/2006/main" prst="line">
            <a:avLst/>
          </a:prstGeom>
          <a:noFill xmlns:a="http://schemas.openxmlformats.org/drawingml/2006/main"/>
          <a:ln xmlns:a="http://schemas.openxmlformats.org/drawingml/2006/main" w="28575">
            <a:solidFill>
              <a:srgbClr val="F4F4F5"/>
            </a:solidFill>
            <a:prstDash val="solid"/>
          </a:ln>
        </p:spPr>
      </p:sp>
      <p:sp>
        <p:nvSpPr>
          <p:cNvPr id="8" name="s14-verb-0">
            <a:extLst xmlns:a="http://schemas.openxmlformats.org/drawingml/2006/main">
              <a:ext uri="{FF2B5EF4-FFF2-40B4-BE49-F238E27FC236}">
                <a16:creationId xmlns:a16="http://schemas.microsoft.com/office/drawing/2014/main" id="{52B19038-7A4E-4465-BA33-9E2C3CBB056E}"/>
              </a:ext>
            </a:extLst>
          </p:cNvPr>
          <p:cNvSpPr>
            <a:spLocks xmlns:a="http://schemas.openxmlformats.org/drawingml/2006/main" noGrp="1"/>
          </p:cNvSpPr>
          <p:nvPr/>
        </p:nvSpPr>
        <p:spPr>
          <a:xfrm xmlns:a="http://schemas.openxmlformats.org/drawingml/2006/main">
            <a:off x="609600" y="3638550"/>
            <a:ext cx="2286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250" b="1">
                <a:solidFill>
                  <a:srgbClr val="F4F4F5"/>
                </a:solidFill>
                <a:latin typeface="Consolas"/>
                <a:ea typeface="Consolas"/>
                <a:cs typeface="Consolas"/>
              </a:defRPr>
            </a:pPr>
            <a:r>
              <a:rPr sz="2250" b="1">
                <a:solidFill>
                  <a:srgbClr val="F4F4F5"/>
                </a:solidFill>
                <a:latin typeface="Consolas"/>
                <a:ea typeface="Consolas"/>
                <a:cs typeface="Consolas"/>
              </a:rPr>
              <a:t>INSPECT</a:t>
            </a:r>
          </a:p>
        </p:txBody>
      </p:sp>
      <p:sp>
        <p:nvSpPr>
          <p:cNvPr id="9" name="s14-verb-1-rule">
            <a:extLst xmlns:a="http://schemas.openxmlformats.org/drawingml/2006/main">
              <a:ext uri="{FF2B5EF4-FFF2-40B4-BE49-F238E27FC236}">
                <a16:creationId xmlns:a16="http://schemas.microsoft.com/office/drawing/2014/main" id="{0923F2C2-C07F-48F4-8F9D-42C3082437AE}"/>
              </a:ext>
            </a:extLst>
          </p:cNvPr>
          <p:cNvSpPr>
            <a:spLocks xmlns:a="http://schemas.openxmlformats.org/drawingml/2006/main" noGrp="1"/>
          </p:cNvSpPr>
          <p:nvPr/>
        </p:nvSpPr>
        <p:spPr>
          <a:xfrm xmlns:a="http://schemas.openxmlformats.org/drawingml/2006/main">
            <a:off x="3352800" y="3390900"/>
            <a:ext cx="2286000" cy="0"/>
          </a:xfrm>
          <a:prstGeom xmlns:a="http://schemas.openxmlformats.org/drawingml/2006/main" prst="line">
            <a:avLst/>
          </a:prstGeom>
          <a:noFill xmlns:a="http://schemas.openxmlformats.org/drawingml/2006/main"/>
          <a:ln xmlns:a="http://schemas.openxmlformats.org/drawingml/2006/main" w="28575">
            <a:solidFill>
              <a:srgbClr val="4D93C6"/>
            </a:solidFill>
            <a:prstDash val="solid"/>
          </a:ln>
        </p:spPr>
      </p:sp>
      <p:sp>
        <p:nvSpPr>
          <p:cNvPr id="10" name="s14-verb-1">
            <a:extLst xmlns:a="http://schemas.openxmlformats.org/drawingml/2006/main">
              <a:ext uri="{FF2B5EF4-FFF2-40B4-BE49-F238E27FC236}">
                <a16:creationId xmlns:a16="http://schemas.microsoft.com/office/drawing/2014/main" id="{E2836937-BEA2-4BB8-B0C1-D8781B3FA2FD}"/>
              </a:ext>
            </a:extLst>
          </p:cNvPr>
          <p:cNvSpPr>
            <a:spLocks xmlns:a="http://schemas.openxmlformats.org/drawingml/2006/main" noGrp="1"/>
          </p:cNvSpPr>
          <p:nvPr/>
        </p:nvSpPr>
        <p:spPr>
          <a:xfrm xmlns:a="http://schemas.openxmlformats.org/drawingml/2006/main">
            <a:off x="3352800" y="3638550"/>
            <a:ext cx="2286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250" b="1">
                <a:solidFill>
                  <a:srgbClr val="4D93C6"/>
                </a:solidFill>
                <a:latin typeface="Consolas"/>
                <a:ea typeface="Consolas"/>
                <a:cs typeface="Consolas"/>
              </a:defRPr>
            </a:pPr>
            <a:r>
              <a:rPr sz="2250" b="1">
                <a:solidFill>
                  <a:srgbClr val="4D93C6"/>
                </a:solidFill>
                <a:latin typeface="Consolas"/>
                <a:ea typeface="Consolas"/>
                <a:cs typeface="Consolas"/>
              </a:rPr>
              <a:t>TEST</a:t>
            </a:r>
          </a:p>
        </p:txBody>
      </p:sp>
      <p:sp>
        <p:nvSpPr>
          <p:cNvPr id="11" name="s14-verb-2-rule">
            <a:extLst xmlns:a="http://schemas.openxmlformats.org/drawingml/2006/main">
              <a:ext uri="{FF2B5EF4-FFF2-40B4-BE49-F238E27FC236}">
                <a16:creationId xmlns:a16="http://schemas.microsoft.com/office/drawing/2014/main" id="{636EB664-AE1F-4256-834D-21C20F0D850F}"/>
              </a:ext>
            </a:extLst>
          </p:cNvPr>
          <p:cNvSpPr>
            <a:spLocks xmlns:a="http://schemas.openxmlformats.org/drawingml/2006/main" noGrp="1"/>
          </p:cNvSpPr>
          <p:nvPr/>
        </p:nvSpPr>
        <p:spPr>
          <a:xfrm xmlns:a="http://schemas.openxmlformats.org/drawingml/2006/main">
            <a:off x="6096000" y="3390900"/>
            <a:ext cx="2286000" cy="0"/>
          </a:xfrm>
          <a:prstGeom xmlns:a="http://schemas.openxmlformats.org/drawingml/2006/main" prst="line">
            <a:avLst/>
          </a:prstGeom>
          <a:noFill xmlns:a="http://schemas.openxmlformats.org/drawingml/2006/main"/>
          <a:ln xmlns:a="http://schemas.openxmlformats.org/drawingml/2006/main" w="28575">
            <a:solidFill>
              <a:srgbClr val="C33148"/>
            </a:solidFill>
            <a:prstDash val="solid"/>
          </a:ln>
        </p:spPr>
      </p:sp>
      <p:sp>
        <p:nvSpPr>
          <p:cNvPr id="12" name="s14-verb-2">
            <a:extLst xmlns:a="http://schemas.openxmlformats.org/drawingml/2006/main">
              <a:ext uri="{FF2B5EF4-FFF2-40B4-BE49-F238E27FC236}">
                <a16:creationId xmlns:a16="http://schemas.microsoft.com/office/drawing/2014/main" id="{A0FE018D-B428-4C5A-8296-D122C2A9D90E}"/>
              </a:ext>
            </a:extLst>
          </p:cNvPr>
          <p:cNvSpPr>
            <a:spLocks xmlns:a="http://schemas.openxmlformats.org/drawingml/2006/main" noGrp="1"/>
          </p:cNvSpPr>
          <p:nvPr/>
        </p:nvSpPr>
        <p:spPr>
          <a:xfrm xmlns:a="http://schemas.openxmlformats.org/drawingml/2006/main">
            <a:off x="6096000" y="3638550"/>
            <a:ext cx="2286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250" b="1">
                <a:solidFill>
                  <a:srgbClr val="C33148"/>
                </a:solidFill>
                <a:latin typeface="Consolas"/>
                <a:ea typeface="Consolas"/>
                <a:cs typeface="Consolas"/>
              </a:defRPr>
            </a:pPr>
            <a:r>
              <a:rPr sz="2250" b="1">
                <a:solidFill>
                  <a:srgbClr val="C33148"/>
                </a:solidFill>
                <a:latin typeface="Consolas"/>
                <a:ea typeface="Consolas"/>
                <a:cs typeface="Consolas"/>
              </a:rPr>
              <a:t>CONSTRAIN</a:t>
            </a:r>
          </a:p>
        </p:txBody>
      </p:sp>
      <p:sp>
        <p:nvSpPr>
          <p:cNvPr id="13" name="s14-verb-3-rule">
            <a:extLst xmlns:a="http://schemas.openxmlformats.org/drawingml/2006/main">
              <a:ext uri="{FF2B5EF4-FFF2-40B4-BE49-F238E27FC236}">
                <a16:creationId xmlns:a16="http://schemas.microsoft.com/office/drawing/2014/main" id="{61040B29-5C93-4469-A6FF-EA70020657C9}"/>
              </a:ext>
            </a:extLst>
          </p:cNvPr>
          <p:cNvSpPr>
            <a:spLocks xmlns:a="http://schemas.openxmlformats.org/drawingml/2006/main" noGrp="1"/>
          </p:cNvSpPr>
          <p:nvPr/>
        </p:nvSpPr>
        <p:spPr>
          <a:xfrm xmlns:a="http://schemas.openxmlformats.org/drawingml/2006/main">
            <a:off x="8839200" y="3390900"/>
            <a:ext cx="2286000" cy="0"/>
          </a:xfrm>
          <a:prstGeom xmlns:a="http://schemas.openxmlformats.org/drawingml/2006/main" prst="line">
            <a:avLst/>
          </a:prstGeom>
          <a:noFill xmlns:a="http://schemas.openxmlformats.org/drawingml/2006/main"/>
          <a:ln xmlns:a="http://schemas.openxmlformats.org/drawingml/2006/main" w="28575">
            <a:solidFill>
              <a:srgbClr val="38C7D9"/>
            </a:solidFill>
            <a:prstDash val="solid"/>
          </a:ln>
        </p:spPr>
      </p:sp>
      <p:sp>
        <p:nvSpPr>
          <p:cNvPr id="14" name="s14-verb-3">
            <a:extLst xmlns:a="http://schemas.openxmlformats.org/drawingml/2006/main">
              <a:ext uri="{FF2B5EF4-FFF2-40B4-BE49-F238E27FC236}">
                <a16:creationId xmlns:a16="http://schemas.microsoft.com/office/drawing/2014/main" id="{DBF9EE04-F9A7-4750-A1D4-2F753BBEBD84}"/>
              </a:ext>
            </a:extLst>
          </p:cNvPr>
          <p:cNvSpPr>
            <a:spLocks xmlns:a="http://schemas.openxmlformats.org/drawingml/2006/main" noGrp="1"/>
          </p:cNvSpPr>
          <p:nvPr/>
        </p:nvSpPr>
        <p:spPr>
          <a:xfrm xmlns:a="http://schemas.openxmlformats.org/drawingml/2006/main">
            <a:off x="8839200" y="3638550"/>
            <a:ext cx="2286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250" b="1">
                <a:solidFill>
                  <a:srgbClr val="38C7D9"/>
                </a:solidFill>
                <a:latin typeface="Consolas"/>
                <a:ea typeface="Consolas"/>
                <a:cs typeface="Consolas"/>
              </a:defRPr>
            </a:pPr>
            <a:r>
              <a:rPr sz="2250" b="1">
                <a:solidFill>
                  <a:srgbClr val="38C7D9"/>
                </a:solidFill>
                <a:latin typeface="Consolas"/>
                <a:ea typeface="Consolas"/>
                <a:cs typeface="Consolas"/>
              </a:rPr>
              <a:t>AUDIT</a:t>
            </a:r>
          </a:p>
        </p:txBody>
      </p:sp>
      <p:sp>
        <p:nvSpPr>
          <p:cNvPr id="15" name="s14-link-0">
            <a:extLst xmlns:a="http://schemas.openxmlformats.org/drawingml/2006/main">
              <a:ext uri="{FF2B5EF4-FFF2-40B4-BE49-F238E27FC236}">
                <a16:creationId xmlns:a16="http://schemas.microsoft.com/office/drawing/2014/main" id="{3BB4978D-A944-4845-8967-8E3E470EFFE3}"/>
              </a:ext>
            </a:extLst>
          </p:cNvPr>
          <p:cNvSpPr>
            <a:spLocks xmlns:a="http://schemas.openxmlformats.org/drawingml/2006/main" noGrp="1"/>
          </p:cNvSpPr>
          <p:nvPr/>
        </p:nvSpPr>
        <p:spPr>
          <a:xfrm xmlns:a="http://schemas.openxmlformats.org/drawingml/2006/main">
            <a:off x="609600" y="4953000"/>
            <a:ext cx="6858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425" b="0">
                <a:solidFill>
                  <a:srgbClr val="B9BAC0"/>
                </a:solidFill>
                <a:latin typeface="Consolas"/>
                <a:ea typeface="Consolas"/>
                <a:cs typeface="Consolas"/>
              </a:defRPr>
            </a:pPr>
            <a:r>
              <a:rPr sz="1425" b="0">
                <a:solidFill>
                  <a:srgbClr val="B9BAC0"/>
                </a:solidFill>
                <a:latin typeface="Consolas"/>
                <a:ea typeface="Consolas"/>
                <a:cs typeface="Consolas"/>
                <a:hlinkClick xmlns:r="http://schemas.openxmlformats.org/officeDocument/2006/relationships" r:id="R123c44ec7094433b"/>
              </a:rPr>
              <a:t>learn.microsoft.com/microsoft-scout</a:t>
            </a:r>
          </a:p>
        </p:txBody>
      </p:sp>
      <p:sp>
        <p:nvSpPr>
          <p:cNvPr id="16" name="s14-link-1">
            <a:extLst xmlns:a="http://schemas.openxmlformats.org/drawingml/2006/main">
              <a:ext uri="{FF2B5EF4-FFF2-40B4-BE49-F238E27FC236}">
                <a16:creationId xmlns:a16="http://schemas.microsoft.com/office/drawing/2014/main" id="{BE3C2A93-04B5-46BD-BD07-59E86CE1FAE1}"/>
              </a:ext>
            </a:extLst>
          </p:cNvPr>
          <p:cNvSpPr>
            <a:spLocks xmlns:a="http://schemas.openxmlformats.org/drawingml/2006/main" noGrp="1"/>
          </p:cNvSpPr>
          <p:nvPr/>
        </p:nvSpPr>
        <p:spPr>
          <a:xfrm xmlns:a="http://schemas.openxmlformats.org/drawingml/2006/main">
            <a:off x="609600" y="5334000"/>
            <a:ext cx="6858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425" b="0">
                <a:solidFill>
                  <a:srgbClr val="C33148"/>
                </a:solidFill>
                <a:latin typeface="Consolas"/>
                <a:ea typeface="Consolas"/>
                <a:cs typeface="Consolas"/>
              </a:defRPr>
            </a:pPr>
            <a:r>
              <a:rPr sz="1425" b="0">
                <a:solidFill>
                  <a:srgbClr val="C33148"/>
                </a:solidFill>
                <a:latin typeface="Consolas"/>
                <a:ea typeface="Consolas"/>
                <a:cs typeface="Consolas"/>
                <a:hlinkClick xmlns:r="http://schemas.openxmlformats.org/officeDocument/2006/relationships" r:id="R2c4082413e104b30"/>
              </a:rPr>
              <a:t>github.com/realactivity/tula</a:t>
            </a:r>
          </a:p>
        </p:txBody>
      </p:sp>
      <p:sp>
        <p:nvSpPr>
          <p:cNvPr id="17" name="s14-link-2">
            <a:extLst xmlns:a="http://schemas.openxmlformats.org/drawingml/2006/main">
              <a:ext uri="{FF2B5EF4-FFF2-40B4-BE49-F238E27FC236}">
                <a16:creationId xmlns:a16="http://schemas.microsoft.com/office/drawing/2014/main" id="{C8810F67-F1CF-4D36-9327-A3C972FFF388}"/>
              </a:ext>
            </a:extLst>
          </p:cNvPr>
          <p:cNvSpPr>
            <a:spLocks xmlns:a="http://schemas.openxmlformats.org/drawingml/2006/main" noGrp="1"/>
          </p:cNvSpPr>
          <p:nvPr/>
        </p:nvSpPr>
        <p:spPr>
          <a:xfrm xmlns:a="http://schemas.openxmlformats.org/drawingml/2006/main">
            <a:off x="609600" y="5715000"/>
            <a:ext cx="6858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425" b="0">
                <a:solidFill>
                  <a:srgbClr val="B9BAC0"/>
                </a:solidFill>
                <a:latin typeface="Consolas"/>
                <a:ea typeface="Consolas"/>
                <a:cs typeface="Consolas"/>
              </a:defRPr>
            </a:pPr>
            <a:r>
              <a:rPr sz="1425" b="0">
                <a:solidFill>
                  <a:srgbClr val="B9BAC0"/>
                </a:solidFill>
                <a:latin typeface="Consolas"/>
                <a:ea typeface="Consolas"/>
                <a:cs typeface="Consolas"/>
                <a:hlinkClick xmlns:r="http://schemas.openxmlformats.org/officeDocument/2006/relationships" r:id="R325527a301ef483f"/>
              </a:rPr>
              <a:t>github.com/microsoft/waza</a:t>
            </a:r>
          </a:p>
        </p:txBody>
      </p:sp>
      <p:sp>
        <p:nvSpPr>
          <p:cNvPr id="18" name="s14-speaker">
            <a:extLst xmlns:a="http://schemas.openxmlformats.org/drawingml/2006/main">
              <a:ext uri="{FF2B5EF4-FFF2-40B4-BE49-F238E27FC236}">
                <a16:creationId xmlns:a16="http://schemas.microsoft.com/office/drawing/2014/main" id="{3CE4EB30-60A8-4A1A-A625-CBC92754DF5F}"/>
              </a:ext>
            </a:extLst>
          </p:cNvPr>
          <p:cNvSpPr>
            <a:spLocks xmlns:a="http://schemas.openxmlformats.org/drawingml/2006/main" noGrp="1"/>
          </p:cNvSpPr>
          <p:nvPr/>
        </p:nvSpPr>
        <p:spPr>
          <a:xfrm xmlns:a="http://schemas.openxmlformats.org/drawingml/2006/main">
            <a:off x="8096250" y="5505450"/>
            <a:ext cx="34861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1650" b="1">
                <a:solidFill>
                  <a:srgbClr val="F4F4F5"/>
                </a:solidFill>
                <a:latin typeface="Segoe UI"/>
                <a:ea typeface="Segoe UI"/>
                <a:cs typeface="Segoe UI"/>
              </a:defRPr>
            </a:pPr>
            <a:r>
              <a:rPr sz="1650" b="1">
                <a:solidFill>
                  <a:srgbClr val="F4F4F5"/>
                </a:solidFill>
                <a:latin typeface="Segoe UI"/>
                <a:ea typeface="Segoe UI"/>
                <a:cs typeface="Segoe UI"/>
              </a:rPr>
              <a:t>Paul Swider  //  RealActivity</a:t>
            </a:r>
          </a:p>
        </p:txBody>
      </p:sp>
    </p:spTree>
    <p:extLst>
      <p:ext uri="{BB962C8B-B14F-4D97-AF65-F5344CB8AC3E}">
        <p14:creationId xmlns:p14="http://schemas.microsoft.com/office/powerpoint/2010/main" val="624387149"/>
      </p:ext>
    </p:extLst>
  </p:cSld>
</p:sld>
</file>

<file path=ppt/slides/slide2.xml><?xml version="1.0" encoding="utf-8"?>
<p:sld xmlns:p="http://schemas.openxmlformats.org/presentationml/2006/main">
  <p:cSld>
    <p:bg>
      <p:bgPr>
        <a:solidFill xmlns:a="http://schemas.openxmlformats.org/drawingml/2006/main">
          <a:srgbClr val="111317"/>
        </a:solidFill>
      </p:bgPr>
    </p:bg>
    <p:spTree>
      <p:nvGrpSpPr>
        <p:cNvPr id="1" name=""/>
        <p:cNvGrpSpPr/>
        <p:nvPr/>
      </p:nvGrpSpPr>
      <p:grpSpPr>
        <a:xfrm xmlns:a="http://schemas.openxmlformats.org/drawingml/2006/main"/>
      </p:grpSpPr>
      <p:sp>
        <p:nvSpPr>
          <p:cNvPr id="20" name="s2-eyebrow">
            <a:extLst xmlns:a="http://schemas.openxmlformats.org/drawingml/2006/main">
              <a:ext uri="{FF2B5EF4-FFF2-40B4-BE49-F238E27FC236}">
                <a16:creationId xmlns:a16="http://schemas.microsoft.com/office/drawing/2014/main" id="{34FADE08-0426-42D7-83A4-948CEC7872B9}"/>
              </a:ext>
            </a:extLst>
          </p:cNvPr>
          <p:cNvSpPr>
            <a:spLocks xmlns:a="http://schemas.openxmlformats.org/drawingml/2006/main" noGrp="1"/>
          </p:cNvSpPr>
          <p:nvPr/>
        </p:nvSpPr>
        <p:spPr>
          <a:xfrm xmlns:a="http://schemas.openxmlformats.org/drawingml/2006/main">
            <a:off x="609600" y="28575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Consolas"/>
                <a:ea typeface="Consolas"/>
                <a:cs typeface="Consolas"/>
              </a:defRPr>
            </a:pPr>
            <a:r>
              <a:rPr sz="1050" b="1">
                <a:solidFill>
                  <a:srgbClr val="B9BAC0"/>
                </a:solidFill>
                <a:latin typeface="Consolas"/>
                <a:ea typeface="Consolas"/>
                <a:cs typeface="Consolas"/>
              </a:rPr>
              <a:t>OPENING THESIS</a:t>
            </a:r>
          </a:p>
        </p:txBody>
      </p:sp>
      <p:sp>
        <p:nvSpPr>
          <p:cNvPr id="2" name="s2-accent-rule">
            <a:extLst xmlns:a="http://schemas.openxmlformats.org/drawingml/2006/main">
              <a:ext uri="{FF2B5EF4-FFF2-40B4-BE49-F238E27FC236}">
                <a16:creationId xmlns:a16="http://schemas.microsoft.com/office/drawing/2014/main" id="{176E783E-38FD-44C8-872E-60E22F555B65}"/>
              </a:ext>
            </a:extLst>
          </p:cNvPr>
          <p:cNvSpPr>
            <a:spLocks xmlns:a="http://schemas.openxmlformats.org/drawingml/2006/main" noGrp="1"/>
          </p:cNvSpPr>
          <p:nvPr/>
        </p:nvSpPr>
        <p:spPr>
          <a:xfrm xmlns:a="http://schemas.openxmlformats.org/drawingml/2006/main">
            <a:off x="609600" y="590550"/>
            <a:ext cx="914400" cy="0"/>
          </a:xfrm>
          <a:prstGeom xmlns:a="http://schemas.openxmlformats.org/drawingml/2006/main" prst="line">
            <a:avLst/>
          </a:prstGeom>
          <a:noFill xmlns:a="http://schemas.openxmlformats.org/drawingml/2006/main"/>
          <a:ln xmlns:a="http://schemas.openxmlformats.org/drawingml/2006/main" w="28575">
            <a:solidFill>
              <a:srgbClr val="C33148"/>
            </a:solidFill>
            <a:prstDash val="solid"/>
          </a:ln>
        </p:spPr>
      </p:sp>
      <p:sp>
        <p:nvSpPr>
          <p:cNvPr id="3" name="s2-brand">
            <a:extLst xmlns:a="http://schemas.openxmlformats.org/drawingml/2006/main">
              <a:ext uri="{FF2B5EF4-FFF2-40B4-BE49-F238E27FC236}">
                <a16:creationId xmlns:a16="http://schemas.microsoft.com/office/drawing/2014/main" id="{5599BC80-294F-4931-947A-21E63BA61B2B}"/>
              </a:ext>
            </a:extLst>
          </p:cNvPr>
          <p:cNvSpPr>
            <a:spLocks xmlns:a="http://schemas.openxmlformats.org/drawingml/2006/main" noGrp="1"/>
          </p:cNvSpPr>
          <p:nvPr/>
        </p:nvSpPr>
        <p:spPr>
          <a:xfrm xmlns:a="http://schemas.openxmlformats.org/drawingml/2006/main">
            <a:off x="609600" y="6457950"/>
            <a:ext cx="1714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Segoe UI"/>
                <a:ea typeface="Segoe UI"/>
                <a:cs typeface="Segoe UI"/>
              </a:defRPr>
            </a:pPr>
            <a:r>
              <a:rPr sz="1050" b="1">
                <a:solidFill>
                  <a:srgbClr val="B9BAC0"/>
                </a:solidFill>
                <a:latin typeface="Segoe UI"/>
                <a:ea typeface="Segoe UI"/>
                <a:cs typeface="Segoe UI"/>
              </a:rPr>
              <a:t>My Aria</a:t>
            </a:r>
          </a:p>
        </p:txBody>
      </p:sp>
      <p:sp>
        <p:nvSpPr>
          <p:cNvPr id="4" name="s2-number">
            <a:extLst xmlns:a="http://schemas.openxmlformats.org/drawingml/2006/main">
              <a:ext uri="{FF2B5EF4-FFF2-40B4-BE49-F238E27FC236}">
                <a16:creationId xmlns:a16="http://schemas.microsoft.com/office/drawing/2014/main" id="{31793A34-0854-41BA-866B-49ACD4C9A7A5}"/>
              </a:ext>
            </a:extLst>
          </p:cNvPr>
          <p:cNvSpPr>
            <a:spLocks xmlns:a="http://schemas.openxmlformats.org/drawingml/2006/main" noGrp="1"/>
          </p:cNvSpPr>
          <p:nvPr/>
        </p:nvSpPr>
        <p:spPr>
          <a:xfrm xmlns:a="http://schemas.openxmlformats.org/drawingml/2006/main">
            <a:off x="11144250" y="6438900"/>
            <a:ext cx="438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1050" b="0">
                <a:solidFill>
                  <a:srgbClr val="7B7E87"/>
                </a:solidFill>
                <a:latin typeface="Consolas"/>
                <a:ea typeface="Consolas"/>
                <a:cs typeface="Consolas"/>
              </a:defRPr>
            </a:pPr>
            <a:r>
              <a:rPr sz="1050" b="0">
                <a:solidFill>
                  <a:srgbClr val="7B7E87"/>
                </a:solidFill>
                <a:latin typeface="Consolas"/>
                <a:ea typeface="Consolas"/>
                <a:cs typeface="Consolas"/>
              </a:rPr>
              <a:t>02</a:t>
            </a:r>
          </a:p>
        </p:txBody>
      </p:sp>
      <p:sp>
        <p:nvSpPr>
          <p:cNvPr id="5" name="s2-title">
            <a:extLst xmlns:a="http://schemas.openxmlformats.org/drawingml/2006/main">
              <a:ext uri="{FF2B5EF4-FFF2-40B4-BE49-F238E27FC236}">
                <a16:creationId xmlns:a16="http://schemas.microsoft.com/office/drawing/2014/main" id="{5CE81861-39CB-45F7-87C4-A6DE649E1727}"/>
              </a:ext>
            </a:extLst>
          </p:cNvPr>
          <p:cNvSpPr>
            <a:spLocks xmlns:a="http://schemas.openxmlformats.org/drawingml/2006/main" noGrp="1"/>
          </p:cNvSpPr>
          <p:nvPr/>
        </p:nvSpPr>
        <p:spPr>
          <a:xfrm xmlns:a="http://schemas.openxmlformats.org/drawingml/2006/main">
            <a:off x="609600" y="99060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4200" b="1">
                <a:solidFill>
                  <a:srgbClr val="F4F4F5"/>
                </a:solidFill>
                <a:latin typeface="Segoe UI"/>
                <a:ea typeface="Segoe UI"/>
                <a:cs typeface="Segoe UI"/>
              </a:defRPr>
            </a:pPr>
            <a:r>
              <a:rPr sz="4200" b="1">
                <a:solidFill>
                  <a:srgbClr val="F4F4F5"/>
                </a:solidFill>
                <a:latin typeface="Segoe UI"/>
                <a:ea typeface="Segoe UI"/>
                <a:cs typeface="Segoe UI"/>
              </a:rPr>
              <a:t>If it acts, it needs evidence.</a:t>
            </a:r>
          </a:p>
        </p:txBody>
      </p:sp>
      <p:sp>
        <p:nvSpPr>
          <p:cNvPr id="6" name="s2-subtitle">
            <a:extLst xmlns:a="http://schemas.openxmlformats.org/drawingml/2006/main">
              <a:ext uri="{FF2B5EF4-FFF2-40B4-BE49-F238E27FC236}">
                <a16:creationId xmlns:a16="http://schemas.microsoft.com/office/drawing/2014/main" id="{4AD40F26-71DB-43BC-97E2-C78C60D2B750}"/>
              </a:ext>
            </a:extLst>
          </p:cNvPr>
          <p:cNvSpPr>
            <a:spLocks xmlns:a="http://schemas.openxmlformats.org/drawingml/2006/main" noGrp="1"/>
          </p:cNvSpPr>
          <p:nvPr/>
        </p:nvSpPr>
        <p:spPr>
          <a:xfrm xmlns:a="http://schemas.openxmlformats.org/drawingml/2006/main">
            <a:off x="609600" y="1962150"/>
            <a:ext cx="89535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100" b="0">
                <a:solidFill>
                  <a:srgbClr val="B9BAC0"/>
                </a:solidFill>
                <a:latin typeface="Segoe UI"/>
                <a:ea typeface="Segoe UI"/>
                <a:cs typeface="Segoe UI"/>
              </a:defRPr>
            </a:pPr>
            <a:r>
              <a:rPr sz="2100" b="0">
                <a:solidFill>
                  <a:srgbClr val="B9BAC0"/>
                </a:solidFill>
                <a:latin typeface="Segoe UI"/>
                <a:ea typeface="Segoe UI"/>
                <a:cs typeface="Segoe UI"/>
              </a:rPr>
              <a:t>Owning an agent means owning four things—not just hosting the model.</a:t>
            </a:r>
          </a:p>
        </p:txBody>
      </p:sp>
      <p:sp>
        <p:nvSpPr>
          <p:cNvPr id="7" name="">
            <a:extLst xmlns:a="http://schemas.openxmlformats.org/drawingml/2006/main">
              <a:ext uri="{FF2B5EF4-FFF2-40B4-BE49-F238E27FC236}">
                <a16:creationId xmlns:a16="http://schemas.microsoft.com/office/drawing/2014/main" id="{3C1DB0A6-97F0-46F5-AB5D-57A00484F2B5}"/>
              </a:ext>
            </a:extLst>
          </p:cNvPr>
          <p:cNvSpPr>
            <a:spLocks xmlns:a="http://schemas.openxmlformats.org/drawingml/2006/main" noGrp="1"/>
          </p:cNvSpPr>
          <p:nvPr/>
        </p:nvSpPr>
        <p:spPr>
          <a:xfrm xmlns:a="http://schemas.openxmlformats.org/drawingml/2006/main">
            <a:off x="609600" y="3238500"/>
            <a:ext cx="2543175" cy="0"/>
          </a:xfrm>
          <a:prstGeom xmlns:a="http://schemas.openxmlformats.org/drawingml/2006/main" prst="line">
            <a:avLst/>
          </a:prstGeom>
          <a:noFill xmlns:a="http://schemas.openxmlformats.org/drawingml/2006/main"/>
          <a:ln xmlns:a="http://schemas.openxmlformats.org/drawingml/2006/main" w="28575">
            <a:solidFill>
              <a:srgbClr val="353840"/>
            </a:solidFill>
            <a:prstDash val="solid"/>
          </a:ln>
        </p:spPr>
      </p:sp>
      <p:sp>
        <p:nvSpPr>
          <p:cNvPr id="8" name="s2-owner-0-label">
            <a:extLst xmlns:a="http://schemas.openxmlformats.org/drawingml/2006/main">
              <a:ext uri="{FF2B5EF4-FFF2-40B4-BE49-F238E27FC236}">
                <a16:creationId xmlns:a16="http://schemas.microsoft.com/office/drawing/2014/main" id="{DA5D5E9E-B7CE-4D70-9F18-F6455B4C7533}"/>
              </a:ext>
            </a:extLst>
          </p:cNvPr>
          <p:cNvSpPr>
            <a:spLocks xmlns:a="http://schemas.openxmlformats.org/drawingml/2006/main" noGrp="1"/>
          </p:cNvSpPr>
          <p:nvPr/>
        </p:nvSpPr>
        <p:spPr>
          <a:xfrm xmlns:a="http://schemas.openxmlformats.org/drawingml/2006/main">
            <a:off x="609600" y="3467100"/>
            <a:ext cx="2543175"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100" b="1">
                <a:solidFill>
                  <a:srgbClr val="F4F4F5"/>
                </a:solidFill>
                <a:latin typeface="Consolas"/>
                <a:ea typeface="Consolas"/>
                <a:cs typeface="Consolas"/>
              </a:defRPr>
            </a:pPr>
            <a:r>
              <a:rPr sz="2100" b="1">
                <a:solidFill>
                  <a:srgbClr val="F4F4F5"/>
                </a:solidFill>
                <a:latin typeface="Consolas"/>
                <a:ea typeface="Consolas"/>
                <a:cs typeface="Consolas"/>
              </a:rPr>
              <a:t>RUNTIME</a:t>
            </a:r>
          </a:p>
        </p:txBody>
      </p:sp>
      <p:sp>
        <p:nvSpPr>
          <p:cNvPr id="9" name="s2-owner-0-body">
            <a:extLst xmlns:a="http://schemas.openxmlformats.org/drawingml/2006/main">
              <a:ext uri="{FF2B5EF4-FFF2-40B4-BE49-F238E27FC236}">
                <a16:creationId xmlns:a16="http://schemas.microsoft.com/office/drawing/2014/main" id="{9765B102-F040-4952-83AF-106B67DA3E98}"/>
              </a:ext>
            </a:extLst>
          </p:cNvPr>
          <p:cNvSpPr>
            <a:spLocks xmlns:a="http://schemas.openxmlformats.org/drawingml/2006/main" noGrp="1"/>
          </p:cNvSpPr>
          <p:nvPr/>
        </p:nvSpPr>
        <p:spPr>
          <a:xfrm xmlns:a="http://schemas.openxmlformats.org/drawingml/2006/main">
            <a:off x="609600" y="4000500"/>
            <a:ext cx="2543175"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650" b="0">
                <a:solidFill>
                  <a:srgbClr val="B9BAC0"/>
                </a:solidFill>
                <a:latin typeface="Segoe UI"/>
                <a:ea typeface="Segoe UI"/>
                <a:cs typeface="Segoe UI"/>
              </a:defRPr>
            </a:pPr>
            <a:r>
              <a:rPr sz="1650" b="0">
                <a:solidFill>
                  <a:srgbClr val="B9BAC0"/>
                </a:solidFill>
                <a:latin typeface="Segoe UI"/>
                <a:ea typeface="Segoe UI"/>
                <a:cs typeface="Segoe UI"/>
              </a:rPr>
              <a:t>What actually executes</a:t>
            </a:r>
          </a:p>
        </p:txBody>
      </p:sp>
      <p:sp>
        <p:nvSpPr>
          <p:cNvPr id="10" name="">
            <a:extLst xmlns:a="http://schemas.openxmlformats.org/drawingml/2006/main">
              <a:ext uri="{FF2B5EF4-FFF2-40B4-BE49-F238E27FC236}">
                <a16:creationId xmlns:a16="http://schemas.microsoft.com/office/drawing/2014/main" id="{D51241B4-6F26-4D40-8BC4-078CB2A0BE6C}"/>
              </a:ext>
            </a:extLst>
          </p:cNvPr>
          <p:cNvSpPr>
            <a:spLocks xmlns:a="http://schemas.openxmlformats.org/drawingml/2006/main" noGrp="1"/>
          </p:cNvSpPr>
          <p:nvPr/>
        </p:nvSpPr>
        <p:spPr>
          <a:xfrm xmlns:a="http://schemas.openxmlformats.org/drawingml/2006/main">
            <a:off x="3419475" y="3238500"/>
            <a:ext cx="2543175" cy="0"/>
          </a:xfrm>
          <a:prstGeom xmlns:a="http://schemas.openxmlformats.org/drawingml/2006/main" prst="line">
            <a:avLst/>
          </a:prstGeom>
          <a:noFill xmlns:a="http://schemas.openxmlformats.org/drawingml/2006/main"/>
          <a:ln xmlns:a="http://schemas.openxmlformats.org/drawingml/2006/main" w="28575">
            <a:solidFill>
              <a:srgbClr val="353840"/>
            </a:solidFill>
            <a:prstDash val="solid"/>
          </a:ln>
        </p:spPr>
      </p:sp>
      <p:sp>
        <p:nvSpPr>
          <p:cNvPr id="11" name="s2-owner-1-label">
            <a:extLst xmlns:a="http://schemas.openxmlformats.org/drawingml/2006/main">
              <a:ext uri="{FF2B5EF4-FFF2-40B4-BE49-F238E27FC236}">
                <a16:creationId xmlns:a16="http://schemas.microsoft.com/office/drawing/2014/main" id="{8B0AD9A8-34C4-4A2B-A873-649489A9FC0C}"/>
              </a:ext>
            </a:extLst>
          </p:cNvPr>
          <p:cNvSpPr>
            <a:spLocks xmlns:a="http://schemas.openxmlformats.org/drawingml/2006/main" noGrp="1"/>
          </p:cNvSpPr>
          <p:nvPr/>
        </p:nvSpPr>
        <p:spPr>
          <a:xfrm xmlns:a="http://schemas.openxmlformats.org/drawingml/2006/main">
            <a:off x="3419475" y="3467100"/>
            <a:ext cx="2543175"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100" b="1">
                <a:solidFill>
                  <a:srgbClr val="F4F4F5"/>
                </a:solidFill>
                <a:latin typeface="Consolas"/>
                <a:ea typeface="Consolas"/>
                <a:cs typeface="Consolas"/>
              </a:defRPr>
            </a:pPr>
            <a:r>
              <a:rPr sz="2100" b="1">
                <a:solidFill>
                  <a:srgbClr val="F4F4F5"/>
                </a:solidFill>
                <a:latin typeface="Consolas"/>
                <a:ea typeface="Consolas"/>
                <a:cs typeface="Consolas"/>
              </a:rPr>
              <a:t>SKILLS</a:t>
            </a:r>
          </a:p>
        </p:txBody>
      </p:sp>
      <p:sp>
        <p:nvSpPr>
          <p:cNvPr id="12" name="s2-owner-1-body">
            <a:extLst xmlns:a="http://schemas.openxmlformats.org/drawingml/2006/main">
              <a:ext uri="{FF2B5EF4-FFF2-40B4-BE49-F238E27FC236}">
                <a16:creationId xmlns:a16="http://schemas.microsoft.com/office/drawing/2014/main" id="{44FA6FBA-D8E3-4CD4-85CB-7D151AF24970}"/>
              </a:ext>
            </a:extLst>
          </p:cNvPr>
          <p:cNvSpPr>
            <a:spLocks xmlns:a="http://schemas.openxmlformats.org/drawingml/2006/main" noGrp="1"/>
          </p:cNvSpPr>
          <p:nvPr/>
        </p:nvSpPr>
        <p:spPr>
          <a:xfrm xmlns:a="http://schemas.openxmlformats.org/drawingml/2006/main">
            <a:off x="3419475" y="4000500"/>
            <a:ext cx="2543175"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650" b="0">
                <a:solidFill>
                  <a:srgbClr val="B9BAC0"/>
                </a:solidFill>
                <a:latin typeface="Segoe UI"/>
                <a:ea typeface="Segoe UI"/>
                <a:cs typeface="Segoe UI"/>
              </a:defRPr>
            </a:pPr>
            <a:r>
              <a:rPr sz="1650" b="0">
                <a:solidFill>
                  <a:srgbClr val="B9BAC0"/>
                </a:solidFill>
                <a:latin typeface="Segoe UI"/>
                <a:ea typeface="Segoe UI"/>
                <a:cs typeface="Segoe UI"/>
              </a:rPr>
              <a:t>When it should act</a:t>
            </a:r>
          </a:p>
        </p:txBody>
      </p:sp>
      <p:sp>
        <p:nvSpPr>
          <p:cNvPr id="13" name="">
            <a:extLst xmlns:a="http://schemas.openxmlformats.org/drawingml/2006/main">
              <a:ext uri="{FF2B5EF4-FFF2-40B4-BE49-F238E27FC236}">
                <a16:creationId xmlns:a16="http://schemas.microsoft.com/office/drawing/2014/main" id="{AD98DF20-B396-4EEB-B594-9F4D607DB2DC}"/>
              </a:ext>
            </a:extLst>
          </p:cNvPr>
          <p:cNvSpPr>
            <a:spLocks xmlns:a="http://schemas.openxmlformats.org/drawingml/2006/main" noGrp="1"/>
          </p:cNvSpPr>
          <p:nvPr/>
        </p:nvSpPr>
        <p:spPr>
          <a:xfrm xmlns:a="http://schemas.openxmlformats.org/drawingml/2006/main">
            <a:off x="6229350" y="3238500"/>
            <a:ext cx="2543175" cy="0"/>
          </a:xfrm>
          <a:prstGeom xmlns:a="http://schemas.openxmlformats.org/drawingml/2006/main" prst="line">
            <a:avLst/>
          </a:prstGeom>
          <a:noFill xmlns:a="http://schemas.openxmlformats.org/drawingml/2006/main"/>
          <a:ln xmlns:a="http://schemas.openxmlformats.org/drawingml/2006/main" w="28575">
            <a:solidFill>
              <a:srgbClr val="C33148"/>
            </a:solidFill>
            <a:prstDash val="solid"/>
          </a:ln>
        </p:spPr>
      </p:sp>
      <p:sp>
        <p:nvSpPr>
          <p:cNvPr id="14" name="s2-owner-2-label">
            <a:extLst xmlns:a="http://schemas.openxmlformats.org/drawingml/2006/main">
              <a:ext uri="{FF2B5EF4-FFF2-40B4-BE49-F238E27FC236}">
                <a16:creationId xmlns:a16="http://schemas.microsoft.com/office/drawing/2014/main" id="{718E9807-A147-4DC1-9627-45523780E91B}"/>
              </a:ext>
            </a:extLst>
          </p:cNvPr>
          <p:cNvSpPr>
            <a:spLocks xmlns:a="http://schemas.openxmlformats.org/drawingml/2006/main" noGrp="1"/>
          </p:cNvSpPr>
          <p:nvPr/>
        </p:nvSpPr>
        <p:spPr>
          <a:xfrm xmlns:a="http://schemas.openxmlformats.org/drawingml/2006/main">
            <a:off x="6229350" y="3467100"/>
            <a:ext cx="2543175"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100" b="1">
                <a:solidFill>
                  <a:srgbClr val="C33148"/>
                </a:solidFill>
                <a:latin typeface="Consolas"/>
                <a:ea typeface="Consolas"/>
                <a:cs typeface="Consolas"/>
              </a:defRPr>
            </a:pPr>
            <a:r>
              <a:rPr sz="2100" b="1">
                <a:solidFill>
                  <a:srgbClr val="C33148"/>
                </a:solidFill>
                <a:latin typeface="Consolas"/>
                <a:ea typeface="Consolas"/>
                <a:cs typeface="Consolas"/>
              </a:rPr>
              <a:t>BOUNDARY</a:t>
            </a:r>
          </a:p>
        </p:txBody>
      </p:sp>
      <p:sp>
        <p:nvSpPr>
          <p:cNvPr id="15" name="s2-owner-2-body">
            <a:extLst xmlns:a="http://schemas.openxmlformats.org/drawingml/2006/main">
              <a:ext uri="{FF2B5EF4-FFF2-40B4-BE49-F238E27FC236}">
                <a16:creationId xmlns:a16="http://schemas.microsoft.com/office/drawing/2014/main" id="{028C257F-954D-496E-8C45-9AF3ABD77EC8}"/>
              </a:ext>
            </a:extLst>
          </p:cNvPr>
          <p:cNvSpPr>
            <a:spLocks xmlns:a="http://schemas.openxmlformats.org/drawingml/2006/main" noGrp="1"/>
          </p:cNvSpPr>
          <p:nvPr/>
        </p:nvSpPr>
        <p:spPr>
          <a:xfrm xmlns:a="http://schemas.openxmlformats.org/drawingml/2006/main">
            <a:off x="6229350" y="4000500"/>
            <a:ext cx="2543175"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650" b="0">
                <a:solidFill>
                  <a:srgbClr val="B9BAC0"/>
                </a:solidFill>
                <a:latin typeface="Segoe UI"/>
                <a:ea typeface="Segoe UI"/>
                <a:cs typeface="Segoe UI"/>
              </a:defRPr>
            </a:pPr>
            <a:r>
              <a:rPr sz="1650" b="0">
                <a:solidFill>
                  <a:srgbClr val="B9BAC0"/>
                </a:solidFill>
                <a:latin typeface="Segoe UI"/>
                <a:ea typeface="Segoe UI"/>
                <a:cs typeface="Segoe UI"/>
              </a:rPr>
              <a:t>What data can move</a:t>
            </a:r>
          </a:p>
        </p:txBody>
      </p:sp>
      <p:sp>
        <p:nvSpPr>
          <p:cNvPr id="16" name="">
            <a:extLst xmlns:a="http://schemas.openxmlformats.org/drawingml/2006/main">
              <a:ext uri="{FF2B5EF4-FFF2-40B4-BE49-F238E27FC236}">
                <a16:creationId xmlns:a16="http://schemas.microsoft.com/office/drawing/2014/main" id="{42C2867C-F57E-4725-A52A-B98B909A0593}"/>
              </a:ext>
            </a:extLst>
          </p:cNvPr>
          <p:cNvSpPr>
            <a:spLocks xmlns:a="http://schemas.openxmlformats.org/drawingml/2006/main" noGrp="1"/>
          </p:cNvSpPr>
          <p:nvPr/>
        </p:nvSpPr>
        <p:spPr>
          <a:xfrm xmlns:a="http://schemas.openxmlformats.org/drawingml/2006/main">
            <a:off x="9039225" y="3238500"/>
            <a:ext cx="2543175" cy="0"/>
          </a:xfrm>
          <a:prstGeom xmlns:a="http://schemas.openxmlformats.org/drawingml/2006/main" prst="line">
            <a:avLst/>
          </a:prstGeom>
          <a:noFill xmlns:a="http://schemas.openxmlformats.org/drawingml/2006/main"/>
          <a:ln xmlns:a="http://schemas.openxmlformats.org/drawingml/2006/main" w="28575">
            <a:solidFill>
              <a:srgbClr val="353840"/>
            </a:solidFill>
            <a:prstDash val="solid"/>
          </a:ln>
        </p:spPr>
      </p:sp>
      <p:sp>
        <p:nvSpPr>
          <p:cNvPr id="17" name="s2-owner-3-label">
            <a:extLst xmlns:a="http://schemas.openxmlformats.org/drawingml/2006/main">
              <a:ext uri="{FF2B5EF4-FFF2-40B4-BE49-F238E27FC236}">
                <a16:creationId xmlns:a16="http://schemas.microsoft.com/office/drawing/2014/main" id="{6E02F203-D8E7-4955-9CE3-DA33C947577D}"/>
              </a:ext>
            </a:extLst>
          </p:cNvPr>
          <p:cNvSpPr>
            <a:spLocks xmlns:a="http://schemas.openxmlformats.org/drawingml/2006/main" noGrp="1"/>
          </p:cNvSpPr>
          <p:nvPr/>
        </p:nvSpPr>
        <p:spPr>
          <a:xfrm xmlns:a="http://schemas.openxmlformats.org/drawingml/2006/main">
            <a:off x="9039225" y="3467100"/>
            <a:ext cx="2543175"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100" b="1">
                <a:solidFill>
                  <a:srgbClr val="F4F4F5"/>
                </a:solidFill>
                <a:latin typeface="Consolas"/>
                <a:ea typeface="Consolas"/>
                <a:cs typeface="Consolas"/>
              </a:defRPr>
            </a:pPr>
            <a:r>
              <a:rPr sz="2100" b="1">
                <a:solidFill>
                  <a:srgbClr val="F4F4F5"/>
                </a:solidFill>
                <a:latin typeface="Consolas"/>
                <a:ea typeface="Consolas"/>
                <a:cs typeface="Consolas"/>
              </a:rPr>
              <a:t>TESTS</a:t>
            </a:r>
          </a:p>
        </p:txBody>
      </p:sp>
      <p:sp>
        <p:nvSpPr>
          <p:cNvPr id="18" name="s2-owner-3-body">
            <a:extLst xmlns:a="http://schemas.openxmlformats.org/drawingml/2006/main">
              <a:ext uri="{FF2B5EF4-FFF2-40B4-BE49-F238E27FC236}">
                <a16:creationId xmlns:a16="http://schemas.microsoft.com/office/drawing/2014/main" id="{39F73371-D45E-4A2D-9E92-0356256EA594}"/>
              </a:ext>
            </a:extLst>
          </p:cNvPr>
          <p:cNvSpPr>
            <a:spLocks xmlns:a="http://schemas.openxmlformats.org/drawingml/2006/main" noGrp="1"/>
          </p:cNvSpPr>
          <p:nvPr/>
        </p:nvSpPr>
        <p:spPr>
          <a:xfrm xmlns:a="http://schemas.openxmlformats.org/drawingml/2006/main">
            <a:off x="9039225" y="4000500"/>
            <a:ext cx="2543175"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650" b="0">
                <a:solidFill>
                  <a:srgbClr val="B9BAC0"/>
                </a:solidFill>
                <a:latin typeface="Segoe UI"/>
                <a:ea typeface="Segoe UI"/>
                <a:cs typeface="Segoe UI"/>
              </a:defRPr>
            </a:pPr>
            <a:r>
              <a:rPr sz="1650" b="0">
                <a:solidFill>
                  <a:srgbClr val="B9BAC0"/>
                </a:solidFill>
                <a:latin typeface="Segoe UI"/>
                <a:ea typeface="Segoe UI"/>
                <a:cs typeface="Segoe UI"/>
              </a:rPr>
              <a:t>What proves behavior</a:t>
            </a:r>
          </a:p>
        </p:txBody>
      </p:sp>
      <p:sp>
        <p:nvSpPr>
          <p:cNvPr id="19" name="s2-close">
            <a:extLst xmlns:a="http://schemas.openxmlformats.org/drawingml/2006/main">
              <a:ext uri="{FF2B5EF4-FFF2-40B4-BE49-F238E27FC236}">
                <a16:creationId xmlns:a16="http://schemas.microsoft.com/office/drawing/2014/main" id="{9CD4D074-D00C-4203-9A99-9A995D5CA22F}"/>
              </a:ext>
            </a:extLst>
          </p:cNvPr>
          <p:cNvSpPr>
            <a:spLocks xmlns:a="http://schemas.openxmlformats.org/drawingml/2006/main" noGrp="1"/>
          </p:cNvSpPr>
          <p:nvPr/>
        </p:nvSpPr>
        <p:spPr>
          <a:xfrm xmlns:a="http://schemas.openxmlformats.org/drawingml/2006/main">
            <a:off x="609600" y="5391150"/>
            <a:ext cx="7239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250" b="1">
                <a:solidFill>
                  <a:srgbClr val="F4F4F5"/>
                </a:solidFill>
                <a:latin typeface="Segoe UI"/>
                <a:ea typeface="Segoe UI"/>
                <a:cs typeface="Segoe UI"/>
              </a:defRPr>
            </a:pPr>
            <a:r>
              <a:rPr sz="2250" b="1">
                <a:solidFill>
                  <a:srgbClr val="F4F4F5"/>
                </a:solidFill>
                <a:latin typeface="Segoe UI"/>
                <a:ea typeface="Segoe UI"/>
                <a:cs typeface="Segoe UI"/>
              </a:rPr>
              <a:t>The rest of this session is one proof chain.</a:t>
            </a:r>
          </a:p>
        </p:txBody>
      </p:sp>
    </p:spTree>
    <p:extLst>
      <p:ext uri="{BB962C8B-B14F-4D97-AF65-F5344CB8AC3E}">
        <p14:creationId xmlns:p14="http://schemas.microsoft.com/office/powerpoint/2010/main" val="1077445922"/>
      </p:ext>
    </p:extLst>
  </p:cSld>
</p:sld>
</file>

<file path=ppt/slides/slide3.xml><?xml version="1.0" encoding="utf-8"?>
<p:sld xmlns:p="http://schemas.openxmlformats.org/presentationml/2006/main">
  <p:cSld>
    <p:bg>
      <p:bgPr>
        <a:solidFill xmlns:a="http://schemas.openxmlformats.org/drawingml/2006/main">
          <a:srgbClr val="111317"/>
        </a:solidFill>
      </p:bgPr>
    </p:bg>
    <p:spTree>
      <p:nvGrpSpPr>
        <p:cNvPr id="1" name=""/>
        <p:cNvGrpSpPr/>
        <p:nvPr/>
      </p:nvGrpSpPr>
      <p:grpSpPr>
        <a:xfrm xmlns:a="http://schemas.openxmlformats.org/drawingml/2006/main"/>
      </p:grpSpPr>
      <p:sp>
        <p:nvSpPr>
          <p:cNvPr id="18" name="s3-eyebrow">
            <a:extLst xmlns:a="http://schemas.openxmlformats.org/drawingml/2006/main">
              <a:ext uri="{FF2B5EF4-FFF2-40B4-BE49-F238E27FC236}">
                <a16:creationId xmlns:a16="http://schemas.microsoft.com/office/drawing/2014/main" id="{459AB821-701C-4106-A5BC-9DDB2D0A26E6}"/>
              </a:ext>
            </a:extLst>
          </p:cNvPr>
          <p:cNvSpPr>
            <a:spLocks xmlns:a="http://schemas.openxmlformats.org/drawingml/2006/main" noGrp="1"/>
          </p:cNvSpPr>
          <p:nvPr/>
        </p:nvSpPr>
        <p:spPr>
          <a:xfrm xmlns:a="http://schemas.openxmlformats.org/drawingml/2006/main">
            <a:off x="609600" y="28575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Consolas"/>
                <a:ea typeface="Consolas"/>
                <a:cs typeface="Consolas"/>
              </a:defRPr>
            </a:pPr>
            <a:r>
              <a:rPr sz="1050" b="1">
                <a:solidFill>
                  <a:srgbClr val="B9BAC0"/>
                </a:solidFill>
                <a:latin typeface="Consolas"/>
                <a:ea typeface="Consolas"/>
                <a:cs typeface="Consolas"/>
              </a:rPr>
              <a:t>MICROSOFT SCOUT</a:t>
            </a:r>
          </a:p>
        </p:txBody>
      </p:sp>
      <p:sp>
        <p:nvSpPr>
          <p:cNvPr id="2" name="s3-accent-rule">
            <a:extLst xmlns:a="http://schemas.openxmlformats.org/drawingml/2006/main">
              <a:ext uri="{FF2B5EF4-FFF2-40B4-BE49-F238E27FC236}">
                <a16:creationId xmlns:a16="http://schemas.microsoft.com/office/drawing/2014/main" id="{B34A999D-1423-4E75-A7E7-093F4F2BFFFC}"/>
              </a:ext>
            </a:extLst>
          </p:cNvPr>
          <p:cNvSpPr>
            <a:spLocks xmlns:a="http://schemas.openxmlformats.org/drawingml/2006/main" noGrp="1"/>
          </p:cNvSpPr>
          <p:nvPr/>
        </p:nvSpPr>
        <p:spPr>
          <a:xfrm xmlns:a="http://schemas.openxmlformats.org/drawingml/2006/main">
            <a:off x="609600" y="590550"/>
            <a:ext cx="914400" cy="0"/>
          </a:xfrm>
          <a:prstGeom xmlns:a="http://schemas.openxmlformats.org/drawingml/2006/main" prst="line">
            <a:avLst/>
          </a:prstGeom>
          <a:noFill xmlns:a="http://schemas.openxmlformats.org/drawingml/2006/main"/>
          <a:ln xmlns:a="http://schemas.openxmlformats.org/drawingml/2006/main" w="28575">
            <a:solidFill>
              <a:srgbClr val="C33148"/>
            </a:solidFill>
            <a:prstDash val="solid"/>
          </a:ln>
        </p:spPr>
      </p:sp>
      <p:sp>
        <p:nvSpPr>
          <p:cNvPr id="3" name="s3-brand">
            <a:extLst xmlns:a="http://schemas.openxmlformats.org/drawingml/2006/main">
              <a:ext uri="{FF2B5EF4-FFF2-40B4-BE49-F238E27FC236}">
                <a16:creationId xmlns:a16="http://schemas.microsoft.com/office/drawing/2014/main" id="{24F56F0E-20C7-4D65-9C17-5891C2816404}"/>
              </a:ext>
            </a:extLst>
          </p:cNvPr>
          <p:cNvSpPr>
            <a:spLocks xmlns:a="http://schemas.openxmlformats.org/drawingml/2006/main" noGrp="1"/>
          </p:cNvSpPr>
          <p:nvPr/>
        </p:nvSpPr>
        <p:spPr>
          <a:xfrm xmlns:a="http://schemas.openxmlformats.org/drawingml/2006/main">
            <a:off x="609600" y="6457950"/>
            <a:ext cx="1714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Segoe UI"/>
                <a:ea typeface="Segoe UI"/>
                <a:cs typeface="Segoe UI"/>
              </a:defRPr>
            </a:pPr>
            <a:r>
              <a:rPr sz="1050" b="1">
                <a:solidFill>
                  <a:srgbClr val="B9BAC0"/>
                </a:solidFill>
                <a:latin typeface="Segoe UI"/>
                <a:ea typeface="Segoe UI"/>
                <a:cs typeface="Segoe UI"/>
              </a:rPr>
              <a:t>My Aria</a:t>
            </a:r>
          </a:p>
        </p:txBody>
      </p:sp>
      <p:sp>
        <p:nvSpPr>
          <p:cNvPr id="4" name="s3-number">
            <a:extLst xmlns:a="http://schemas.openxmlformats.org/drawingml/2006/main">
              <a:ext uri="{FF2B5EF4-FFF2-40B4-BE49-F238E27FC236}">
                <a16:creationId xmlns:a16="http://schemas.microsoft.com/office/drawing/2014/main" id="{56CE924F-E26B-4389-81F0-0E07C5AD4738}"/>
              </a:ext>
            </a:extLst>
          </p:cNvPr>
          <p:cNvSpPr>
            <a:spLocks xmlns:a="http://schemas.openxmlformats.org/drawingml/2006/main" noGrp="1"/>
          </p:cNvSpPr>
          <p:nvPr/>
        </p:nvSpPr>
        <p:spPr>
          <a:xfrm xmlns:a="http://schemas.openxmlformats.org/drawingml/2006/main">
            <a:off x="11144250" y="6438900"/>
            <a:ext cx="438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1050" b="0">
                <a:solidFill>
                  <a:srgbClr val="7B7E87"/>
                </a:solidFill>
                <a:latin typeface="Consolas"/>
                <a:ea typeface="Consolas"/>
                <a:cs typeface="Consolas"/>
              </a:defRPr>
            </a:pPr>
            <a:r>
              <a:rPr sz="1050" b="0">
                <a:solidFill>
                  <a:srgbClr val="7B7E87"/>
                </a:solidFill>
                <a:latin typeface="Consolas"/>
                <a:ea typeface="Consolas"/>
                <a:cs typeface="Consolas"/>
              </a:rPr>
              <a:t>03</a:t>
            </a:r>
          </a:p>
        </p:txBody>
      </p:sp>
      <p:sp>
        <p:nvSpPr>
          <p:cNvPr id="5" name="s3-title">
            <a:extLst xmlns:a="http://schemas.openxmlformats.org/drawingml/2006/main">
              <a:ext uri="{FF2B5EF4-FFF2-40B4-BE49-F238E27FC236}">
                <a16:creationId xmlns:a16="http://schemas.microsoft.com/office/drawing/2014/main" id="{9CDAC8A9-660B-45DA-8D31-5E1E578F314E}"/>
              </a:ext>
            </a:extLst>
          </p:cNvPr>
          <p:cNvSpPr>
            <a:spLocks xmlns:a="http://schemas.openxmlformats.org/drawingml/2006/main" noGrp="1"/>
          </p:cNvSpPr>
          <p:nvPr/>
        </p:nvSpPr>
        <p:spPr>
          <a:xfrm xmlns:a="http://schemas.openxmlformats.org/drawingml/2006/main">
            <a:off x="609600" y="781050"/>
            <a:ext cx="109728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3600" b="1">
                <a:solidFill>
                  <a:srgbClr val="F4F4F5"/>
                </a:solidFill>
                <a:latin typeface="Segoe UI"/>
                <a:ea typeface="Segoe UI"/>
                <a:cs typeface="Segoe UI"/>
              </a:defRPr>
            </a:pPr>
            <a:r>
              <a:rPr sz="3600" b="1">
                <a:solidFill>
                  <a:srgbClr val="F4F4F5"/>
                </a:solidFill>
                <a:latin typeface="Segoe UI"/>
                <a:ea typeface="Segoe UI"/>
                <a:cs typeface="Segoe UI"/>
              </a:rPr>
              <a:t>Scout makes the architecture visible.</a:t>
            </a:r>
          </a:p>
        </p:txBody>
      </p:sp>
      <p:sp>
        <p:nvSpPr>
          <p:cNvPr id="6" name="s3-scout-word">
            <a:extLst xmlns:a="http://schemas.openxmlformats.org/drawingml/2006/main">
              <a:ext uri="{FF2B5EF4-FFF2-40B4-BE49-F238E27FC236}">
                <a16:creationId xmlns:a16="http://schemas.microsoft.com/office/drawing/2014/main" id="{57F542FA-A190-4EC1-A568-05702C490BE5}"/>
              </a:ext>
            </a:extLst>
          </p:cNvPr>
          <p:cNvSpPr>
            <a:spLocks xmlns:a="http://schemas.openxmlformats.org/drawingml/2006/main" noGrp="1"/>
          </p:cNvSpPr>
          <p:nvPr/>
        </p:nvSpPr>
        <p:spPr>
          <a:xfrm xmlns:a="http://schemas.openxmlformats.org/drawingml/2006/main">
            <a:off x="7086600" y="1524000"/>
            <a:ext cx="4381500" cy="1162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6750" b="1">
                <a:solidFill>
                  <a:srgbClr val="4D93C6"/>
                </a:solidFill>
                <a:latin typeface="Consolas"/>
                <a:ea typeface="Consolas"/>
                <a:cs typeface="Consolas"/>
              </a:defRPr>
            </a:pPr>
            <a:r>
              <a:rPr sz="6750" b="1">
                <a:solidFill>
                  <a:srgbClr val="4D93C6"/>
                </a:solidFill>
                <a:latin typeface="Consolas"/>
                <a:ea typeface="Consolas"/>
                <a:cs typeface="Consolas"/>
              </a:rPr>
              <a:t>SCOUT</a:t>
            </a:r>
          </a:p>
        </p:txBody>
      </p:sp>
      <p:sp>
        <p:nvSpPr>
          <p:cNvPr id="7" name="s3-autopilot-word">
            <a:extLst xmlns:a="http://schemas.openxmlformats.org/drawingml/2006/main">
              <a:ext uri="{FF2B5EF4-FFF2-40B4-BE49-F238E27FC236}">
                <a16:creationId xmlns:a16="http://schemas.microsoft.com/office/drawing/2014/main" id="{B355AEDC-106E-4641-9F21-B8C30E590627}"/>
              </a:ext>
            </a:extLst>
          </p:cNvPr>
          <p:cNvSpPr>
            <a:spLocks xmlns:a="http://schemas.openxmlformats.org/drawingml/2006/main" noGrp="1"/>
          </p:cNvSpPr>
          <p:nvPr/>
        </p:nvSpPr>
        <p:spPr>
          <a:xfrm xmlns:a="http://schemas.openxmlformats.org/drawingml/2006/main">
            <a:off x="8172450" y="2647950"/>
            <a:ext cx="32956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1800" b="1">
                <a:solidFill>
                  <a:srgbClr val="B9BAC0"/>
                </a:solidFill>
                <a:latin typeface="Consolas"/>
                <a:ea typeface="Consolas"/>
                <a:cs typeface="Consolas"/>
              </a:defRPr>
            </a:pPr>
            <a:r>
              <a:rPr sz="1800" b="1">
                <a:solidFill>
                  <a:srgbClr val="B9BAC0"/>
                </a:solidFill>
                <a:latin typeface="Consolas"/>
                <a:ea typeface="Consolas"/>
                <a:cs typeface="Consolas"/>
              </a:rPr>
              <a:t>AUTOPILOT</a:t>
            </a:r>
          </a:p>
        </p:txBody>
      </p:sp>
      <p:sp>
        <p:nvSpPr>
          <p:cNvPr id="8" name="s3-divider">
            <a:extLst xmlns:a="http://schemas.openxmlformats.org/drawingml/2006/main">
              <a:ext uri="{FF2B5EF4-FFF2-40B4-BE49-F238E27FC236}">
                <a16:creationId xmlns:a16="http://schemas.microsoft.com/office/drawing/2014/main" id="{4DEA6DD9-61FC-4A6D-9253-2419697B8760}"/>
              </a:ext>
            </a:extLst>
          </p:cNvPr>
          <p:cNvSpPr>
            <a:spLocks xmlns:a="http://schemas.openxmlformats.org/drawingml/2006/main" noGrp="1"/>
          </p:cNvSpPr>
          <p:nvPr/>
        </p:nvSpPr>
        <p:spPr>
          <a:xfrm xmlns:a="http://schemas.openxmlformats.org/drawingml/2006/main">
            <a:off x="6667500" y="1676400"/>
            <a:ext cx="0" cy="3733800"/>
          </a:xfrm>
          <a:prstGeom xmlns:a="http://schemas.openxmlformats.org/drawingml/2006/main" prst="line">
            <a:avLst/>
          </a:prstGeom>
          <a:noFill xmlns:a="http://schemas.openxmlformats.org/drawingml/2006/main"/>
          <a:ln xmlns:a="http://schemas.openxmlformats.org/drawingml/2006/main" w="19050">
            <a:solidFill>
              <a:srgbClr val="353840"/>
            </a:solidFill>
            <a:prstDash val="solid"/>
          </a:ln>
        </p:spPr>
      </p:sp>
      <p:sp>
        <p:nvSpPr>
          <p:cNvPr id="9" name="s3-claim-0-head">
            <a:extLst xmlns:a="http://schemas.openxmlformats.org/drawingml/2006/main">
              <a:ext uri="{FF2B5EF4-FFF2-40B4-BE49-F238E27FC236}">
                <a16:creationId xmlns:a16="http://schemas.microsoft.com/office/drawing/2014/main" id="{2C753B37-A431-472F-A141-33BEEECAAF22}"/>
              </a:ext>
            </a:extLst>
          </p:cNvPr>
          <p:cNvSpPr>
            <a:spLocks xmlns:a="http://schemas.openxmlformats.org/drawingml/2006/main" noGrp="1"/>
          </p:cNvSpPr>
          <p:nvPr/>
        </p:nvSpPr>
        <p:spPr>
          <a:xfrm xmlns:a="http://schemas.openxmlformats.org/drawingml/2006/main">
            <a:off x="609600" y="1752600"/>
            <a:ext cx="5429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250" b="1">
                <a:solidFill>
                  <a:srgbClr val="F4F4F5"/>
                </a:solidFill>
                <a:latin typeface="Segoe UI"/>
                <a:ea typeface="Segoe UI"/>
                <a:cs typeface="Segoe UI"/>
              </a:defRPr>
            </a:pPr>
            <a:r>
              <a:rPr sz="2250" b="1">
                <a:solidFill>
                  <a:srgbClr val="F4F4F5"/>
                </a:solidFill>
                <a:latin typeface="Segoe UI"/>
                <a:ea typeface="Segoe UI"/>
                <a:cs typeface="Segoe UI"/>
              </a:rPr>
              <a:t>Own governed identity</a:t>
            </a:r>
          </a:p>
        </p:txBody>
      </p:sp>
      <p:sp>
        <p:nvSpPr>
          <p:cNvPr id="10" name="s3-claim-0-body">
            <a:extLst xmlns:a="http://schemas.openxmlformats.org/drawingml/2006/main">
              <a:ext uri="{FF2B5EF4-FFF2-40B4-BE49-F238E27FC236}">
                <a16:creationId xmlns:a16="http://schemas.microsoft.com/office/drawing/2014/main" id="{E7B62295-3E89-48A3-8165-E865035788C9}"/>
              </a:ext>
            </a:extLst>
          </p:cNvPr>
          <p:cNvSpPr>
            <a:spLocks xmlns:a="http://schemas.openxmlformats.org/drawingml/2006/main" noGrp="1"/>
          </p:cNvSpPr>
          <p:nvPr/>
        </p:nvSpPr>
        <p:spPr>
          <a:xfrm xmlns:a="http://schemas.openxmlformats.org/drawingml/2006/main">
            <a:off x="609600" y="2171700"/>
            <a:ext cx="54292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650" b="0">
                <a:solidFill>
                  <a:srgbClr val="B9BAC0"/>
                </a:solidFill>
                <a:latin typeface="Segoe UI"/>
                <a:ea typeface="Segoe UI"/>
                <a:cs typeface="Segoe UI"/>
              </a:defRPr>
            </a:pPr>
            <a:r>
              <a:rPr sz="1650" b="0">
                <a:solidFill>
                  <a:srgbClr val="B9BAC0"/>
                </a:solidFill>
                <a:latin typeface="Segoe UI"/>
                <a:ea typeface="Segoe UI"/>
                <a:cs typeface="Segoe UI"/>
              </a:rPr>
              <a:t>Actions carry attributable authority.</a:t>
            </a:r>
          </a:p>
        </p:txBody>
      </p:sp>
      <p:sp>
        <p:nvSpPr>
          <p:cNvPr id="11" name="s3-claim-1-head">
            <a:extLst xmlns:a="http://schemas.openxmlformats.org/drawingml/2006/main">
              <a:ext uri="{FF2B5EF4-FFF2-40B4-BE49-F238E27FC236}">
                <a16:creationId xmlns:a16="http://schemas.microsoft.com/office/drawing/2014/main" id="{C346A862-EEA5-4534-AEF6-98CFADF40F5E}"/>
              </a:ext>
            </a:extLst>
          </p:cNvPr>
          <p:cNvSpPr>
            <a:spLocks xmlns:a="http://schemas.openxmlformats.org/drawingml/2006/main" noGrp="1"/>
          </p:cNvSpPr>
          <p:nvPr/>
        </p:nvSpPr>
        <p:spPr>
          <a:xfrm xmlns:a="http://schemas.openxmlformats.org/drawingml/2006/main">
            <a:off x="609600" y="2971800"/>
            <a:ext cx="5429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250" b="1">
                <a:solidFill>
                  <a:srgbClr val="F4F4F5"/>
                </a:solidFill>
                <a:latin typeface="Segoe UI"/>
                <a:ea typeface="Segoe UI"/>
                <a:cs typeface="Segoe UI"/>
              </a:defRPr>
            </a:pPr>
            <a:r>
              <a:rPr sz="2250" b="1">
                <a:solidFill>
                  <a:srgbClr val="F4F4F5"/>
                </a:solidFill>
                <a:latin typeface="Segoe UI"/>
                <a:ea typeface="Segoe UI"/>
                <a:cs typeface="Segoe UI"/>
              </a:rPr>
              <a:t>M365 + local action</a:t>
            </a:r>
          </a:p>
        </p:txBody>
      </p:sp>
      <p:sp>
        <p:nvSpPr>
          <p:cNvPr id="12" name="s3-claim-1-body">
            <a:extLst xmlns:a="http://schemas.openxmlformats.org/drawingml/2006/main">
              <a:ext uri="{FF2B5EF4-FFF2-40B4-BE49-F238E27FC236}">
                <a16:creationId xmlns:a16="http://schemas.microsoft.com/office/drawing/2014/main" id="{4D47379F-8D11-473E-B8BB-E1846F324DB9}"/>
              </a:ext>
            </a:extLst>
          </p:cNvPr>
          <p:cNvSpPr>
            <a:spLocks xmlns:a="http://schemas.openxmlformats.org/drawingml/2006/main" noGrp="1"/>
          </p:cNvSpPr>
          <p:nvPr/>
        </p:nvSpPr>
        <p:spPr>
          <a:xfrm xmlns:a="http://schemas.openxmlformats.org/drawingml/2006/main">
            <a:off x="609600" y="3390900"/>
            <a:ext cx="54292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650" b="0">
                <a:solidFill>
                  <a:srgbClr val="B9BAC0"/>
                </a:solidFill>
                <a:latin typeface="Segoe UI"/>
                <a:ea typeface="Segoe UI"/>
                <a:cs typeface="Segoe UI"/>
              </a:defRPr>
            </a:pPr>
            <a:r>
              <a:rPr sz="1650" b="0">
                <a:solidFill>
                  <a:srgbClr val="B9BAC0"/>
                </a:solidFill>
                <a:latin typeface="Segoe UI"/>
                <a:ea typeface="Segoe UI"/>
                <a:cs typeface="Segoe UI"/>
              </a:rPr>
              <a:t>Cloud, desktop, browser, and approved resources.</a:t>
            </a:r>
          </a:p>
        </p:txBody>
      </p:sp>
      <p:sp>
        <p:nvSpPr>
          <p:cNvPr id="13" name="s3-claim-2-head">
            <a:extLst xmlns:a="http://schemas.openxmlformats.org/drawingml/2006/main">
              <a:ext uri="{FF2B5EF4-FFF2-40B4-BE49-F238E27FC236}">
                <a16:creationId xmlns:a16="http://schemas.microsoft.com/office/drawing/2014/main" id="{9F935BCC-FF2C-42DE-AD7F-D822533354B6}"/>
              </a:ext>
            </a:extLst>
          </p:cNvPr>
          <p:cNvSpPr>
            <a:spLocks xmlns:a="http://schemas.openxmlformats.org/drawingml/2006/main" noGrp="1"/>
          </p:cNvSpPr>
          <p:nvPr/>
        </p:nvSpPr>
        <p:spPr>
          <a:xfrm xmlns:a="http://schemas.openxmlformats.org/drawingml/2006/main">
            <a:off x="609600" y="4191000"/>
            <a:ext cx="5429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250" b="1">
                <a:solidFill>
                  <a:srgbClr val="F4F4F5"/>
                </a:solidFill>
                <a:latin typeface="Segoe UI"/>
                <a:ea typeface="Segoe UI"/>
                <a:cs typeface="Segoe UI"/>
              </a:defRPr>
            </a:pPr>
            <a:r>
              <a:rPr sz="2250" b="1">
                <a:solidFill>
                  <a:srgbClr val="F4F4F5"/>
                </a:solidFill>
                <a:latin typeface="Segoe UI"/>
                <a:ea typeface="Segoe UI"/>
                <a:cs typeface="Segoe UI"/>
              </a:rPr>
              <a:t>Human sign-off</a:t>
            </a:r>
          </a:p>
        </p:txBody>
      </p:sp>
      <p:sp>
        <p:nvSpPr>
          <p:cNvPr id="14" name="s3-claim-2-body">
            <a:extLst xmlns:a="http://schemas.openxmlformats.org/drawingml/2006/main">
              <a:ext uri="{FF2B5EF4-FFF2-40B4-BE49-F238E27FC236}">
                <a16:creationId xmlns:a16="http://schemas.microsoft.com/office/drawing/2014/main" id="{57246126-A7B2-4FCA-97F6-208CBF1EBBE7}"/>
              </a:ext>
            </a:extLst>
          </p:cNvPr>
          <p:cNvSpPr>
            <a:spLocks xmlns:a="http://schemas.openxmlformats.org/drawingml/2006/main" noGrp="1"/>
          </p:cNvSpPr>
          <p:nvPr/>
        </p:nvSpPr>
        <p:spPr>
          <a:xfrm xmlns:a="http://schemas.openxmlformats.org/drawingml/2006/main">
            <a:off x="609600" y="4610100"/>
            <a:ext cx="54292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650" b="0">
                <a:solidFill>
                  <a:srgbClr val="B9BAC0"/>
                </a:solidFill>
                <a:latin typeface="Segoe UI"/>
                <a:ea typeface="Segoe UI"/>
                <a:cs typeface="Segoe UI"/>
              </a:defRPr>
            </a:pPr>
            <a:r>
              <a:rPr sz="1650" b="0">
                <a:solidFill>
                  <a:srgbClr val="B9BAC0"/>
                </a:solidFill>
                <a:latin typeface="Segoe UI"/>
                <a:ea typeface="Segoe UI"/>
                <a:cs typeface="Segoe UI"/>
              </a:rPr>
              <a:t>Sensitive actions can require approval.</a:t>
            </a:r>
          </a:p>
        </p:txBody>
      </p:sp>
      <p:sp>
        <p:nvSpPr>
          <p:cNvPr id="15" name="s3-openclaw-callout">
            <a:extLst xmlns:a="http://schemas.openxmlformats.org/drawingml/2006/main">
              <a:ext uri="{FF2B5EF4-FFF2-40B4-BE49-F238E27FC236}">
                <a16:creationId xmlns:a16="http://schemas.microsoft.com/office/drawing/2014/main" id="{39973185-B671-4976-8FDF-1A76EB7AB9C7}"/>
              </a:ext>
            </a:extLst>
          </p:cNvPr>
          <p:cNvSpPr>
            <a:spLocks xmlns:a="http://schemas.openxmlformats.org/drawingml/2006/main" noGrp="1"/>
          </p:cNvSpPr>
          <p:nvPr/>
        </p:nvSpPr>
        <p:spPr>
          <a:xfrm xmlns:a="http://schemas.openxmlformats.org/drawingml/2006/main">
            <a:off x="7086600" y="3810000"/>
            <a:ext cx="4381500" cy="1581150"/>
          </a:xfrm>
          <a:prstGeom xmlns:a="http://schemas.openxmlformats.org/drawingml/2006/main" prst="roundRect">
            <a:avLst>
              <a:gd name="adj" fmla="val 9639"/>
            </a:avLst>
          </a:prstGeom>
          <a:solidFill xmlns:a="http://schemas.openxmlformats.org/drawingml/2006/main">
            <a:srgbClr val="191B20"/>
          </a:solidFill>
          <a:ln xmlns:a="http://schemas.openxmlformats.org/drawingml/2006/main" w="9525">
            <a:solidFill>
              <a:srgbClr val="353840"/>
            </a:solidFill>
            <a:prstDash val="solid"/>
          </a:ln>
        </p:spPr>
      </p:sp>
      <p:sp>
        <p:nvSpPr>
          <p:cNvPr id="16" name="s3-openclaw-head">
            <a:extLst xmlns:a="http://schemas.openxmlformats.org/drawingml/2006/main">
              <a:ext uri="{FF2B5EF4-FFF2-40B4-BE49-F238E27FC236}">
                <a16:creationId xmlns:a16="http://schemas.microsoft.com/office/drawing/2014/main" id="{D6E8A37C-E49A-4233-AFEA-8AAB5DBB9168}"/>
              </a:ext>
            </a:extLst>
          </p:cNvPr>
          <p:cNvSpPr>
            <a:spLocks xmlns:a="http://schemas.openxmlformats.org/drawingml/2006/main" noGrp="1"/>
          </p:cNvSpPr>
          <p:nvPr/>
        </p:nvSpPr>
        <p:spPr>
          <a:xfrm xmlns:a="http://schemas.openxmlformats.org/drawingml/2006/main">
            <a:off x="7391400" y="4095750"/>
            <a:ext cx="37719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100" b="1">
                <a:solidFill>
                  <a:srgbClr val="F4F4F5"/>
                </a:solidFill>
                <a:latin typeface="Segoe UI"/>
                <a:ea typeface="Segoe UI"/>
                <a:cs typeface="Segoe UI"/>
              </a:defRPr>
            </a:pPr>
            <a:r>
              <a:rPr sz="2100" b="1">
                <a:solidFill>
                  <a:srgbClr val="F4F4F5"/>
                </a:solidFill>
                <a:latin typeface="Segoe UI"/>
                <a:ea typeface="Segoe UI"/>
                <a:cs typeface="Segoe UI"/>
              </a:rPr>
              <a:t>Powered by OpenClaw</a:t>
            </a:r>
          </a:p>
        </p:txBody>
      </p:sp>
      <p:sp>
        <p:nvSpPr>
          <p:cNvPr id="17" name="s3-openclaw-body">
            <a:extLst xmlns:a="http://schemas.openxmlformats.org/drawingml/2006/main">
              <a:ext uri="{FF2B5EF4-FFF2-40B4-BE49-F238E27FC236}">
                <a16:creationId xmlns:a16="http://schemas.microsoft.com/office/drawing/2014/main" id="{B8B532A8-D1AE-4E83-A053-1AE3A7AAD41E}"/>
              </a:ext>
            </a:extLst>
          </p:cNvPr>
          <p:cNvSpPr>
            <a:spLocks xmlns:a="http://schemas.openxmlformats.org/drawingml/2006/main" noGrp="1"/>
          </p:cNvSpPr>
          <p:nvPr/>
        </p:nvSpPr>
        <p:spPr>
          <a:xfrm xmlns:a="http://schemas.openxmlformats.org/drawingml/2006/main">
            <a:off x="7391400" y="4610100"/>
            <a:ext cx="37719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75" b="0">
                <a:solidFill>
                  <a:srgbClr val="B9BAC0"/>
                </a:solidFill>
                <a:latin typeface="Segoe UI"/>
                <a:ea typeface="Segoe UI"/>
                <a:cs typeface="Segoe UI"/>
              </a:defRPr>
            </a:pPr>
            <a:r>
              <a:rPr sz="1575" b="0">
                <a:solidFill>
                  <a:srgbClr val="B9BAC0"/>
                </a:solidFill>
                <a:latin typeface="Segoe UI"/>
                <a:ea typeface="Segoe UI"/>
                <a:cs typeface="Segoe UI"/>
              </a:rPr>
              <a:t>Microsoft is contributing policy conformance directly upstream.</a:t>
            </a:r>
          </a:p>
        </p:txBody>
      </p:sp>
    </p:spTree>
    <p:extLst>
      <p:ext uri="{BB962C8B-B14F-4D97-AF65-F5344CB8AC3E}">
        <p14:creationId xmlns:p14="http://schemas.microsoft.com/office/powerpoint/2010/main" val="2066137721"/>
      </p:ext>
    </p:extLst>
  </p:cSld>
</p:sld>
</file>

<file path=ppt/slides/slide4.xml><?xml version="1.0" encoding="utf-8"?>
<p:sld xmlns:p="http://schemas.openxmlformats.org/presentationml/2006/main">
  <p:cSld>
    <p:bg>
      <p:bgPr>
        <a:solidFill xmlns:a="http://schemas.openxmlformats.org/drawingml/2006/main">
          <a:srgbClr val="08090B"/>
        </a:solidFill>
      </p:bgPr>
    </p:bg>
    <p:spTree>
      <p:nvGrpSpPr>
        <p:cNvPr id="1" name=""/>
        <p:cNvGrpSpPr/>
        <p:nvPr/>
      </p:nvGrpSpPr>
      <p:grpSpPr>
        <a:xfrm xmlns:a="http://schemas.openxmlformats.org/drawingml/2006/main"/>
      </p:grpSpPr>
      <p:sp>
        <p:nvSpPr>
          <p:cNvPr id="17" name="s4-eyebrow">
            <a:extLst xmlns:a="http://schemas.openxmlformats.org/drawingml/2006/main">
              <a:ext uri="{FF2B5EF4-FFF2-40B4-BE49-F238E27FC236}">
                <a16:creationId xmlns:a16="http://schemas.microsoft.com/office/drawing/2014/main" id="{5BCF920A-C9FF-4885-B379-C76F05449640}"/>
              </a:ext>
            </a:extLst>
          </p:cNvPr>
          <p:cNvSpPr>
            <a:spLocks xmlns:a="http://schemas.openxmlformats.org/drawingml/2006/main" noGrp="1"/>
          </p:cNvSpPr>
          <p:nvPr/>
        </p:nvSpPr>
        <p:spPr>
          <a:xfrm xmlns:a="http://schemas.openxmlformats.org/drawingml/2006/main">
            <a:off x="609600" y="28575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Consolas"/>
                <a:ea typeface="Consolas"/>
                <a:cs typeface="Consolas"/>
              </a:defRPr>
            </a:pPr>
            <a:r>
              <a:rPr sz="1050" b="1">
                <a:solidFill>
                  <a:srgbClr val="B9BAC0"/>
                </a:solidFill>
                <a:latin typeface="Consolas"/>
                <a:ea typeface="Consolas"/>
                <a:cs typeface="Consolas"/>
              </a:rPr>
              <a:t>LIVE DEMO 01 // MICROSOFT SCOUT</a:t>
            </a:r>
          </a:p>
        </p:txBody>
      </p:sp>
      <p:sp>
        <p:nvSpPr>
          <p:cNvPr id="2" name="s4-accent-rule">
            <a:extLst xmlns:a="http://schemas.openxmlformats.org/drawingml/2006/main">
              <a:ext uri="{FF2B5EF4-FFF2-40B4-BE49-F238E27FC236}">
                <a16:creationId xmlns:a16="http://schemas.microsoft.com/office/drawing/2014/main" id="{0E6200C2-A7CA-4CD4-A2F5-3E4781F366D2}"/>
              </a:ext>
            </a:extLst>
          </p:cNvPr>
          <p:cNvSpPr>
            <a:spLocks xmlns:a="http://schemas.openxmlformats.org/drawingml/2006/main" noGrp="1"/>
          </p:cNvSpPr>
          <p:nvPr/>
        </p:nvSpPr>
        <p:spPr>
          <a:xfrm xmlns:a="http://schemas.openxmlformats.org/drawingml/2006/main">
            <a:off x="609600" y="590550"/>
            <a:ext cx="914400" cy="0"/>
          </a:xfrm>
          <a:prstGeom xmlns:a="http://schemas.openxmlformats.org/drawingml/2006/main" prst="line">
            <a:avLst/>
          </a:prstGeom>
          <a:noFill xmlns:a="http://schemas.openxmlformats.org/drawingml/2006/main"/>
          <a:ln xmlns:a="http://schemas.openxmlformats.org/drawingml/2006/main" w="28575">
            <a:solidFill>
              <a:srgbClr val="C33148"/>
            </a:solidFill>
            <a:prstDash val="solid"/>
          </a:ln>
        </p:spPr>
      </p:sp>
      <p:sp>
        <p:nvSpPr>
          <p:cNvPr id="3" name="s4-brand">
            <a:extLst xmlns:a="http://schemas.openxmlformats.org/drawingml/2006/main">
              <a:ext uri="{FF2B5EF4-FFF2-40B4-BE49-F238E27FC236}">
                <a16:creationId xmlns:a16="http://schemas.microsoft.com/office/drawing/2014/main" id="{E64DA202-433C-48E1-BE00-8035EA0A667E}"/>
              </a:ext>
            </a:extLst>
          </p:cNvPr>
          <p:cNvSpPr>
            <a:spLocks xmlns:a="http://schemas.openxmlformats.org/drawingml/2006/main" noGrp="1"/>
          </p:cNvSpPr>
          <p:nvPr/>
        </p:nvSpPr>
        <p:spPr>
          <a:xfrm xmlns:a="http://schemas.openxmlformats.org/drawingml/2006/main">
            <a:off x="609600" y="6457950"/>
            <a:ext cx="1714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Segoe UI"/>
                <a:ea typeface="Segoe UI"/>
                <a:cs typeface="Segoe UI"/>
              </a:defRPr>
            </a:pPr>
            <a:r>
              <a:rPr sz="1050" b="1">
                <a:solidFill>
                  <a:srgbClr val="B9BAC0"/>
                </a:solidFill>
                <a:latin typeface="Segoe UI"/>
                <a:ea typeface="Segoe UI"/>
                <a:cs typeface="Segoe UI"/>
              </a:rPr>
              <a:t>My Aria</a:t>
            </a:r>
          </a:p>
        </p:txBody>
      </p:sp>
      <p:sp>
        <p:nvSpPr>
          <p:cNvPr id="4" name="s4-number">
            <a:extLst xmlns:a="http://schemas.openxmlformats.org/drawingml/2006/main">
              <a:ext uri="{FF2B5EF4-FFF2-40B4-BE49-F238E27FC236}">
                <a16:creationId xmlns:a16="http://schemas.microsoft.com/office/drawing/2014/main" id="{6C26931C-E5A1-43D5-9107-21B55F7D0BFA}"/>
              </a:ext>
            </a:extLst>
          </p:cNvPr>
          <p:cNvSpPr>
            <a:spLocks xmlns:a="http://schemas.openxmlformats.org/drawingml/2006/main" noGrp="1"/>
          </p:cNvSpPr>
          <p:nvPr/>
        </p:nvSpPr>
        <p:spPr>
          <a:xfrm xmlns:a="http://schemas.openxmlformats.org/drawingml/2006/main">
            <a:off x="11144250" y="6438900"/>
            <a:ext cx="438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1050" b="0">
                <a:solidFill>
                  <a:srgbClr val="7B7E87"/>
                </a:solidFill>
                <a:latin typeface="Consolas"/>
                <a:ea typeface="Consolas"/>
                <a:cs typeface="Consolas"/>
              </a:defRPr>
            </a:pPr>
            <a:r>
              <a:rPr sz="1050" b="0">
                <a:solidFill>
                  <a:srgbClr val="7B7E87"/>
                </a:solidFill>
                <a:latin typeface="Consolas"/>
                <a:ea typeface="Consolas"/>
                <a:cs typeface="Consolas"/>
              </a:rPr>
              <a:t>04</a:t>
            </a:r>
          </a:p>
        </p:txBody>
      </p:sp>
      <p:sp>
        <p:nvSpPr>
          <p:cNvPr id="5" name="s4-demo-number">
            <a:extLst xmlns:a="http://schemas.openxmlformats.org/drawingml/2006/main">
              <a:ext uri="{FF2B5EF4-FFF2-40B4-BE49-F238E27FC236}">
                <a16:creationId xmlns:a16="http://schemas.microsoft.com/office/drawing/2014/main" id="{1EED99D3-1BB5-4348-9CE2-129FDCB05E98}"/>
              </a:ext>
            </a:extLst>
          </p:cNvPr>
          <p:cNvSpPr>
            <a:spLocks xmlns:a="http://schemas.openxmlformats.org/drawingml/2006/main" noGrp="1"/>
          </p:cNvSpPr>
          <p:nvPr/>
        </p:nvSpPr>
        <p:spPr>
          <a:xfrm xmlns:a="http://schemas.openxmlformats.org/drawingml/2006/main">
            <a:off x="609600" y="1428750"/>
            <a:ext cx="3162300" cy="2381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3500" b="1">
                <a:solidFill>
                  <a:srgbClr val="9B1C2C"/>
                </a:solidFill>
                <a:latin typeface="Consolas"/>
                <a:ea typeface="Consolas"/>
                <a:cs typeface="Consolas"/>
              </a:defRPr>
            </a:pPr>
            <a:r>
              <a:rPr sz="13500" b="1">
                <a:solidFill>
                  <a:srgbClr val="9B1C2C"/>
                </a:solidFill>
                <a:latin typeface="Consolas"/>
                <a:ea typeface="Consolas"/>
                <a:cs typeface="Consolas"/>
              </a:rPr>
              <a:t>01</a:t>
            </a:r>
          </a:p>
        </p:txBody>
      </p:sp>
      <p:sp>
        <p:nvSpPr>
          <p:cNvPr id="6" name="s4-title">
            <a:extLst xmlns:a="http://schemas.openxmlformats.org/drawingml/2006/main">
              <a:ext uri="{FF2B5EF4-FFF2-40B4-BE49-F238E27FC236}">
                <a16:creationId xmlns:a16="http://schemas.microsoft.com/office/drawing/2014/main" id="{E908A065-D46C-427C-901F-F1FBEDADDBC6}"/>
              </a:ext>
            </a:extLst>
          </p:cNvPr>
          <p:cNvSpPr>
            <a:spLocks xmlns:a="http://schemas.openxmlformats.org/drawingml/2006/main" noGrp="1"/>
          </p:cNvSpPr>
          <p:nvPr/>
        </p:nvSpPr>
        <p:spPr>
          <a:xfrm xmlns:a="http://schemas.openxmlformats.org/drawingml/2006/main">
            <a:off x="4476750" y="1009650"/>
            <a:ext cx="67627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6922"/>
          </a:bodyPr>
          <a:lstStyle xmlns:a="http://schemas.openxmlformats.org/drawingml/2006/main"/>
          <a:p xmlns:a="http://schemas.openxmlformats.org/drawingml/2006/main">
            <a:pPr algn="l">
              <a:lnSpc>
                <a:spcPct val="100000"/>
              </a:lnSpc>
              <a:buNone/>
              <a:defRPr sz="3600" b="1">
                <a:solidFill>
                  <a:srgbClr val="F4F4F5"/>
                </a:solidFill>
                <a:latin typeface="Segoe UI"/>
                <a:ea typeface="Segoe UI"/>
                <a:cs typeface="Segoe UI"/>
              </a:defRPr>
            </a:pPr>
            <a:r>
              <a:rPr sz="3600" b="1">
                <a:solidFill>
                  <a:srgbClr val="F4F4F5"/>
                </a:solidFill>
                <a:latin typeface="Segoe UI"/>
                <a:ea typeface="Segoe UI"/>
                <a:cs typeface="Segoe UI"/>
              </a:rPr>
              <a:t>Follow the action—and the controls.</a:t>
            </a:r>
          </a:p>
        </p:txBody>
      </p:sp>
      <p:sp>
        <p:nvSpPr>
          <p:cNvPr id="7" name="s4-step-1-num">
            <a:extLst xmlns:a="http://schemas.openxmlformats.org/drawingml/2006/main">
              <a:ext uri="{FF2B5EF4-FFF2-40B4-BE49-F238E27FC236}">
                <a16:creationId xmlns:a16="http://schemas.microsoft.com/office/drawing/2014/main" id="{CEAF948B-DC64-4506-9952-003F0F4D5F0C}"/>
              </a:ext>
            </a:extLst>
          </p:cNvPr>
          <p:cNvSpPr>
            <a:spLocks xmlns:a="http://schemas.openxmlformats.org/drawingml/2006/main" noGrp="1"/>
          </p:cNvSpPr>
          <p:nvPr/>
        </p:nvSpPr>
        <p:spPr>
          <a:xfrm xmlns:a="http://schemas.openxmlformats.org/drawingml/2006/main">
            <a:off x="4476750" y="2171700"/>
            <a:ext cx="5524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00" b="1">
                <a:solidFill>
                  <a:srgbClr val="C33148"/>
                </a:solidFill>
                <a:latin typeface="Consolas"/>
                <a:ea typeface="Consolas"/>
                <a:cs typeface="Consolas"/>
              </a:defRPr>
            </a:pPr>
            <a:r>
              <a:rPr sz="1500" b="1">
                <a:solidFill>
                  <a:srgbClr val="C33148"/>
                </a:solidFill>
                <a:latin typeface="Consolas"/>
                <a:ea typeface="Consolas"/>
                <a:cs typeface="Consolas"/>
              </a:rPr>
              <a:t>01</a:t>
            </a:r>
          </a:p>
        </p:txBody>
      </p:sp>
      <p:sp>
        <p:nvSpPr>
          <p:cNvPr id="8" name="s4-step-1-title">
            <a:extLst xmlns:a="http://schemas.openxmlformats.org/drawingml/2006/main">
              <a:ext uri="{FF2B5EF4-FFF2-40B4-BE49-F238E27FC236}">
                <a16:creationId xmlns:a16="http://schemas.microsoft.com/office/drawing/2014/main" id="{13698781-F388-4F27-A2D4-842A207FDCDA}"/>
              </a:ext>
            </a:extLst>
          </p:cNvPr>
          <p:cNvSpPr>
            <a:spLocks xmlns:a="http://schemas.openxmlformats.org/drawingml/2006/main" noGrp="1"/>
          </p:cNvSpPr>
          <p:nvPr/>
        </p:nvSpPr>
        <p:spPr>
          <a:xfrm xmlns:a="http://schemas.openxmlformats.org/drawingml/2006/main">
            <a:off x="5143500" y="2133600"/>
            <a:ext cx="60007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100" b="1">
                <a:solidFill>
                  <a:srgbClr val="F4F4F5"/>
                </a:solidFill>
                <a:latin typeface="Segoe UI"/>
                <a:ea typeface="Segoe UI"/>
                <a:cs typeface="Segoe UI"/>
              </a:defRPr>
            </a:pPr>
            <a:r>
              <a:rPr sz="2100" b="1">
                <a:solidFill>
                  <a:srgbClr val="F4F4F5"/>
                </a:solidFill>
                <a:latin typeface="Segoe UI"/>
                <a:ea typeface="Segoe UI"/>
                <a:cs typeface="Segoe UI"/>
              </a:rPr>
              <a:t>Context</a:t>
            </a:r>
          </a:p>
        </p:txBody>
      </p:sp>
      <p:sp>
        <p:nvSpPr>
          <p:cNvPr id="9" name="s4-step-1-body">
            <a:extLst xmlns:a="http://schemas.openxmlformats.org/drawingml/2006/main">
              <a:ext uri="{FF2B5EF4-FFF2-40B4-BE49-F238E27FC236}">
                <a16:creationId xmlns:a16="http://schemas.microsoft.com/office/drawing/2014/main" id="{A327CE89-5D74-4CAA-9BC5-76286C773624}"/>
              </a:ext>
            </a:extLst>
          </p:cNvPr>
          <p:cNvSpPr>
            <a:spLocks xmlns:a="http://schemas.openxmlformats.org/drawingml/2006/main" noGrp="1"/>
          </p:cNvSpPr>
          <p:nvPr/>
        </p:nvSpPr>
        <p:spPr>
          <a:xfrm xmlns:a="http://schemas.openxmlformats.org/drawingml/2006/main">
            <a:off x="5143500" y="2514600"/>
            <a:ext cx="6000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75" b="0">
                <a:solidFill>
                  <a:srgbClr val="B9BAC0"/>
                </a:solidFill>
                <a:latin typeface="Segoe UI"/>
                <a:ea typeface="Segoe UI"/>
                <a:cs typeface="Segoe UI"/>
              </a:defRPr>
            </a:pPr>
            <a:r>
              <a:rPr sz="1575" b="0">
                <a:solidFill>
                  <a:srgbClr val="B9BAC0"/>
                </a:solidFill>
                <a:latin typeface="Segoe UI"/>
                <a:ea typeface="Segoe UI"/>
                <a:cs typeface="Segoe UI"/>
              </a:rPr>
              <a:t>What information Scout uses to complete the task.</a:t>
            </a:r>
          </a:p>
        </p:txBody>
      </p:sp>
      <p:sp>
        <p:nvSpPr>
          <p:cNvPr id="10" name="s4-step-2-num">
            <a:extLst xmlns:a="http://schemas.openxmlformats.org/drawingml/2006/main">
              <a:ext uri="{FF2B5EF4-FFF2-40B4-BE49-F238E27FC236}">
                <a16:creationId xmlns:a16="http://schemas.microsoft.com/office/drawing/2014/main" id="{9FD47179-B202-4908-8AC1-52586682B6C2}"/>
              </a:ext>
            </a:extLst>
          </p:cNvPr>
          <p:cNvSpPr>
            <a:spLocks xmlns:a="http://schemas.openxmlformats.org/drawingml/2006/main" noGrp="1"/>
          </p:cNvSpPr>
          <p:nvPr/>
        </p:nvSpPr>
        <p:spPr>
          <a:xfrm xmlns:a="http://schemas.openxmlformats.org/drawingml/2006/main">
            <a:off x="4476750" y="3371850"/>
            <a:ext cx="5524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00" b="1">
                <a:solidFill>
                  <a:srgbClr val="C33148"/>
                </a:solidFill>
                <a:latin typeface="Consolas"/>
                <a:ea typeface="Consolas"/>
                <a:cs typeface="Consolas"/>
              </a:defRPr>
            </a:pPr>
            <a:r>
              <a:rPr sz="1500" b="1">
                <a:solidFill>
                  <a:srgbClr val="C33148"/>
                </a:solidFill>
                <a:latin typeface="Consolas"/>
                <a:ea typeface="Consolas"/>
                <a:cs typeface="Consolas"/>
              </a:rPr>
              <a:t>02</a:t>
            </a:r>
          </a:p>
        </p:txBody>
      </p:sp>
      <p:sp>
        <p:nvSpPr>
          <p:cNvPr id="11" name="s4-step-2-title">
            <a:extLst xmlns:a="http://schemas.openxmlformats.org/drawingml/2006/main">
              <a:ext uri="{FF2B5EF4-FFF2-40B4-BE49-F238E27FC236}">
                <a16:creationId xmlns:a16="http://schemas.microsoft.com/office/drawing/2014/main" id="{E3786A0A-7E1C-4CB0-A1B6-AC9A551A0FB3}"/>
              </a:ext>
            </a:extLst>
          </p:cNvPr>
          <p:cNvSpPr>
            <a:spLocks xmlns:a="http://schemas.openxmlformats.org/drawingml/2006/main" noGrp="1"/>
          </p:cNvSpPr>
          <p:nvPr/>
        </p:nvSpPr>
        <p:spPr>
          <a:xfrm xmlns:a="http://schemas.openxmlformats.org/drawingml/2006/main">
            <a:off x="5143500" y="3333750"/>
            <a:ext cx="60007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100" b="1">
                <a:solidFill>
                  <a:srgbClr val="F4F4F5"/>
                </a:solidFill>
                <a:latin typeface="Segoe UI"/>
                <a:ea typeface="Segoe UI"/>
                <a:cs typeface="Segoe UI"/>
              </a:defRPr>
            </a:pPr>
            <a:r>
              <a:rPr sz="2100" b="1">
                <a:solidFill>
                  <a:srgbClr val="F4F4F5"/>
                </a:solidFill>
                <a:latin typeface="Segoe UI"/>
                <a:ea typeface="Segoe UI"/>
                <a:cs typeface="Segoe UI"/>
              </a:rPr>
              <a:t>Boundary</a:t>
            </a:r>
          </a:p>
        </p:txBody>
      </p:sp>
      <p:sp>
        <p:nvSpPr>
          <p:cNvPr id="12" name="s4-step-2-body">
            <a:extLst xmlns:a="http://schemas.openxmlformats.org/drawingml/2006/main">
              <a:ext uri="{FF2B5EF4-FFF2-40B4-BE49-F238E27FC236}">
                <a16:creationId xmlns:a16="http://schemas.microsoft.com/office/drawing/2014/main" id="{436D7E99-4E1E-403E-A44A-8C7DE1A54BA5}"/>
              </a:ext>
            </a:extLst>
          </p:cNvPr>
          <p:cNvSpPr>
            <a:spLocks xmlns:a="http://schemas.openxmlformats.org/drawingml/2006/main" noGrp="1"/>
          </p:cNvSpPr>
          <p:nvPr/>
        </p:nvSpPr>
        <p:spPr>
          <a:xfrm xmlns:a="http://schemas.openxmlformats.org/drawingml/2006/main">
            <a:off x="5143500" y="3714750"/>
            <a:ext cx="6000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75" b="0">
                <a:solidFill>
                  <a:srgbClr val="B9BAC0"/>
                </a:solidFill>
                <a:latin typeface="Segoe UI"/>
                <a:ea typeface="Segoe UI"/>
                <a:cs typeface="Segoe UI"/>
              </a:defRPr>
            </a:pPr>
            <a:r>
              <a:rPr sz="1575" b="0">
                <a:solidFill>
                  <a:srgbClr val="B9BAC0"/>
                </a:solidFill>
                <a:latin typeface="Segoe UI"/>
                <a:ea typeface="Segoe UI"/>
                <a:cs typeface="Segoe UI"/>
              </a:rPr>
              <a:t>What it cannot reach without permission.</a:t>
            </a:r>
          </a:p>
        </p:txBody>
      </p:sp>
      <p:sp>
        <p:nvSpPr>
          <p:cNvPr id="13" name="s4-step-3-num">
            <a:extLst xmlns:a="http://schemas.openxmlformats.org/drawingml/2006/main">
              <a:ext uri="{FF2B5EF4-FFF2-40B4-BE49-F238E27FC236}">
                <a16:creationId xmlns:a16="http://schemas.microsoft.com/office/drawing/2014/main" id="{87F80255-23A7-48F5-A546-BFF27FEC368B}"/>
              </a:ext>
            </a:extLst>
          </p:cNvPr>
          <p:cNvSpPr>
            <a:spLocks xmlns:a="http://schemas.openxmlformats.org/drawingml/2006/main" noGrp="1"/>
          </p:cNvSpPr>
          <p:nvPr/>
        </p:nvSpPr>
        <p:spPr>
          <a:xfrm xmlns:a="http://schemas.openxmlformats.org/drawingml/2006/main">
            <a:off x="4476750" y="4572000"/>
            <a:ext cx="5524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00" b="1">
                <a:solidFill>
                  <a:srgbClr val="C33148"/>
                </a:solidFill>
                <a:latin typeface="Consolas"/>
                <a:ea typeface="Consolas"/>
                <a:cs typeface="Consolas"/>
              </a:defRPr>
            </a:pPr>
            <a:r>
              <a:rPr sz="1500" b="1">
                <a:solidFill>
                  <a:srgbClr val="C33148"/>
                </a:solidFill>
                <a:latin typeface="Consolas"/>
                <a:ea typeface="Consolas"/>
                <a:cs typeface="Consolas"/>
              </a:rPr>
              <a:t>03</a:t>
            </a:r>
          </a:p>
        </p:txBody>
      </p:sp>
      <p:sp>
        <p:nvSpPr>
          <p:cNvPr id="14" name="s4-step-3-title">
            <a:extLst xmlns:a="http://schemas.openxmlformats.org/drawingml/2006/main">
              <a:ext uri="{FF2B5EF4-FFF2-40B4-BE49-F238E27FC236}">
                <a16:creationId xmlns:a16="http://schemas.microsoft.com/office/drawing/2014/main" id="{9E1BEA14-C1A3-4723-B050-827AEA20EB24}"/>
              </a:ext>
            </a:extLst>
          </p:cNvPr>
          <p:cNvSpPr>
            <a:spLocks xmlns:a="http://schemas.openxmlformats.org/drawingml/2006/main" noGrp="1"/>
          </p:cNvSpPr>
          <p:nvPr/>
        </p:nvSpPr>
        <p:spPr>
          <a:xfrm xmlns:a="http://schemas.openxmlformats.org/drawingml/2006/main">
            <a:off x="5143500" y="4533900"/>
            <a:ext cx="60007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100" b="1">
                <a:solidFill>
                  <a:srgbClr val="F4F4F5"/>
                </a:solidFill>
                <a:latin typeface="Segoe UI"/>
                <a:ea typeface="Segoe UI"/>
                <a:cs typeface="Segoe UI"/>
              </a:defRPr>
            </a:pPr>
            <a:r>
              <a:rPr sz="2100" b="1">
                <a:solidFill>
                  <a:srgbClr val="F4F4F5"/>
                </a:solidFill>
                <a:latin typeface="Segoe UI"/>
                <a:ea typeface="Segoe UI"/>
                <a:cs typeface="Segoe UI"/>
              </a:rPr>
              <a:t>Approval</a:t>
            </a:r>
          </a:p>
        </p:txBody>
      </p:sp>
      <p:sp>
        <p:nvSpPr>
          <p:cNvPr id="15" name="s4-step-3-body">
            <a:extLst xmlns:a="http://schemas.openxmlformats.org/drawingml/2006/main">
              <a:ext uri="{FF2B5EF4-FFF2-40B4-BE49-F238E27FC236}">
                <a16:creationId xmlns:a16="http://schemas.microsoft.com/office/drawing/2014/main" id="{C7F4A788-78FE-40AA-B7C2-0B944F9E7011}"/>
              </a:ext>
            </a:extLst>
          </p:cNvPr>
          <p:cNvSpPr>
            <a:spLocks xmlns:a="http://schemas.openxmlformats.org/drawingml/2006/main" noGrp="1"/>
          </p:cNvSpPr>
          <p:nvPr/>
        </p:nvSpPr>
        <p:spPr>
          <a:xfrm xmlns:a="http://schemas.openxmlformats.org/drawingml/2006/main">
            <a:off x="5143500" y="4914900"/>
            <a:ext cx="6000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75" b="0">
                <a:solidFill>
                  <a:srgbClr val="B9BAC0"/>
                </a:solidFill>
                <a:latin typeface="Segoe UI"/>
                <a:ea typeface="Segoe UI"/>
                <a:cs typeface="Segoe UI"/>
              </a:defRPr>
            </a:pPr>
            <a:r>
              <a:rPr sz="1575" b="0">
                <a:solidFill>
                  <a:srgbClr val="B9BAC0"/>
                </a:solidFill>
                <a:latin typeface="Segoe UI"/>
                <a:ea typeface="Segoe UI"/>
                <a:cs typeface="Segoe UI"/>
              </a:rPr>
              <a:t>Where a human remains in the loop.</a:t>
            </a:r>
          </a:p>
        </p:txBody>
      </p:sp>
      <p:sp>
        <p:nvSpPr>
          <p:cNvPr id="16" name="s4-demo-safety">
            <a:extLst xmlns:a="http://schemas.openxmlformats.org/drawingml/2006/main">
              <a:ext uri="{FF2B5EF4-FFF2-40B4-BE49-F238E27FC236}">
                <a16:creationId xmlns:a16="http://schemas.microsoft.com/office/drawing/2014/main" id="{4C9FBCA0-B5E7-45BC-83BF-AA0B3BDAF71D}"/>
              </a:ext>
            </a:extLst>
          </p:cNvPr>
          <p:cNvSpPr>
            <a:spLocks xmlns:a="http://schemas.openxmlformats.org/drawingml/2006/main" noGrp="1"/>
          </p:cNvSpPr>
          <p:nvPr/>
        </p:nvSpPr>
        <p:spPr>
          <a:xfrm xmlns:a="http://schemas.openxmlformats.org/drawingml/2006/main">
            <a:off x="4476750" y="5810250"/>
            <a:ext cx="6667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125" b="1">
                <a:solidFill>
                  <a:srgbClr val="7B7E87"/>
                </a:solidFill>
                <a:latin typeface="Consolas"/>
                <a:ea typeface="Consolas"/>
                <a:cs typeface="Consolas"/>
              </a:defRPr>
            </a:pPr>
            <a:r>
              <a:rPr sz="1125" b="1">
                <a:solidFill>
                  <a:srgbClr val="7B7E87"/>
                </a:solidFill>
                <a:latin typeface="Consolas"/>
                <a:ea typeface="Consolas"/>
                <a:cs typeface="Consolas"/>
              </a:rPr>
              <a:t>DEMO TENANT ONLY  //  NO PERSONAL DATA</a:t>
            </a:r>
          </a:p>
        </p:txBody>
      </p:sp>
    </p:spTree>
    <p:extLst>
      <p:ext uri="{BB962C8B-B14F-4D97-AF65-F5344CB8AC3E}">
        <p14:creationId xmlns:p14="http://schemas.microsoft.com/office/powerpoint/2010/main" val="1794123427"/>
      </p:ext>
    </p:extLst>
  </p:cSld>
</p:sld>
</file>

<file path=ppt/slides/slide5.xml><?xml version="1.0" encoding="utf-8"?>
<p:sld xmlns:p="http://schemas.openxmlformats.org/presentationml/2006/main">
  <p:cSld>
    <p:bg>
      <p:bgPr>
        <a:solidFill xmlns:a="http://schemas.openxmlformats.org/drawingml/2006/main">
          <a:srgbClr val="111317"/>
        </a:solidFill>
      </p:bgPr>
    </p:bg>
    <p:spTree>
      <p:nvGrpSpPr>
        <p:cNvPr id="1" name=""/>
        <p:cNvGrpSpPr/>
        <p:nvPr/>
      </p:nvGrpSpPr>
      <p:grpSpPr>
        <a:xfrm xmlns:a="http://schemas.openxmlformats.org/drawingml/2006/main"/>
      </p:grpSpPr>
      <p:sp>
        <p:nvSpPr>
          <p:cNvPr id="27" name="s5-eyebrow">
            <a:extLst xmlns:a="http://schemas.openxmlformats.org/drawingml/2006/main">
              <a:ext uri="{FF2B5EF4-FFF2-40B4-BE49-F238E27FC236}">
                <a16:creationId xmlns:a16="http://schemas.microsoft.com/office/drawing/2014/main" id="{CFFB235A-ACD2-4746-942E-4B6409F17BD8}"/>
              </a:ext>
            </a:extLst>
          </p:cNvPr>
          <p:cNvSpPr>
            <a:spLocks xmlns:a="http://schemas.openxmlformats.org/drawingml/2006/main" noGrp="1"/>
          </p:cNvSpPr>
          <p:nvPr/>
        </p:nvSpPr>
        <p:spPr>
          <a:xfrm xmlns:a="http://schemas.openxmlformats.org/drawingml/2006/main">
            <a:off x="609600" y="28575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Consolas"/>
                <a:ea typeface="Consolas"/>
                <a:cs typeface="Consolas"/>
              </a:defRPr>
            </a:pPr>
            <a:r>
              <a:rPr sz="1050" b="1">
                <a:solidFill>
                  <a:srgbClr val="B9BAC0"/>
                </a:solidFill>
                <a:latin typeface="Consolas"/>
                <a:ea typeface="Consolas"/>
                <a:cs typeface="Consolas"/>
              </a:rPr>
              <a:t>ARCHITECTURE</a:t>
            </a:r>
          </a:p>
        </p:txBody>
      </p:sp>
      <p:sp>
        <p:nvSpPr>
          <p:cNvPr id="2" name="s5-accent-rule">
            <a:extLst xmlns:a="http://schemas.openxmlformats.org/drawingml/2006/main">
              <a:ext uri="{FF2B5EF4-FFF2-40B4-BE49-F238E27FC236}">
                <a16:creationId xmlns:a16="http://schemas.microsoft.com/office/drawing/2014/main" id="{422B500D-DFDB-4201-897F-96029CB75FD7}"/>
              </a:ext>
            </a:extLst>
          </p:cNvPr>
          <p:cNvSpPr>
            <a:spLocks xmlns:a="http://schemas.openxmlformats.org/drawingml/2006/main" noGrp="1"/>
          </p:cNvSpPr>
          <p:nvPr/>
        </p:nvSpPr>
        <p:spPr>
          <a:xfrm xmlns:a="http://schemas.openxmlformats.org/drawingml/2006/main">
            <a:off x="609600" y="590550"/>
            <a:ext cx="914400" cy="0"/>
          </a:xfrm>
          <a:prstGeom xmlns:a="http://schemas.openxmlformats.org/drawingml/2006/main" prst="line">
            <a:avLst/>
          </a:prstGeom>
          <a:noFill xmlns:a="http://schemas.openxmlformats.org/drawingml/2006/main"/>
          <a:ln xmlns:a="http://schemas.openxmlformats.org/drawingml/2006/main" w="28575">
            <a:solidFill>
              <a:srgbClr val="C33148"/>
            </a:solidFill>
            <a:prstDash val="solid"/>
          </a:ln>
        </p:spPr>
      </p:sp>
      <p:sp>
        <p:nvSpPr>
          <p:cNvPr id="3" name="s5-brand">
            <a:extLst xmlns:a="http://schemas.openxmlformats.org/drawingml/2006/main">
              <a:ext uri="{FF2B5EF4-FFF2-40B4-BE49-F238E27FC236}">
                <a16:creationId xmlns:a16="http://schemas.microsoft.com/office/drawing/2014/main" id="{917A770A-1736-4170-9D17-8F92BAD27FFB}"/>
              </a:ext>
            </a:extLst>
          </p:cNvPr>
          <p:cNvSpPr>
            <a:spLocks xmlns:a="http://schemas.openxmlformats.org/drawingml/2006/main" noGrp="1"/>
          </p:cNvSpPr>
          <p:nvPr/>
        </p:nvSpPr>
        <p:spPr>
          <a:xfrm xmlns:a="http://schemas.openxmlformats.org/drawingml/2006/main">
            <a:off x="609600" y="6457950"/>
            <a:ext cx="1714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Segoe UI"/>
                <a:ea typeface="Segoe UI"/>
                <a:cs typeface="Segoe UI"/>
              </a:defRPr>
            </a:pPr>
            <a:r>
              <a:rPr sz="1050" b="1">
                <a:solidFill>
                  <a:srgbClr val="B9BAC0"/>
                </a:solidFill>
                <a:latin typeface="Segoe UI"/>
                <a:ea typeface="Segoe UI"/>
                <a:cs typeface="Segoe UI"/>
              </a:rPr>
              <a:t>My Aria</a:t>
            </a:r>
          </a:p>
        </p:txBody>
      </p:sp>
      <p:sp>
        <p:nvSpPr>
          <p:cNvPr id="4" name="s5-number">
            <a:extLst xmlns:a="http://schemas.openxmlformats.org/drawingml/2006/main">
              <a:ext uri="{FF2B5EF4-FFF2-40B4-BE49-F238E27FC236}">
                <a16:creationId xmlns:a16="http://schemas.microsoft.com/office/drawing/2014/main" id="{FA2CFB87-ED1D-4D24-8F0C-F7F75376FA06}"/>
              </a:ext>
            </a:extLst>
          </p:cNvPr>
          <p:cNvSpPr>
            <a:spLocks xmlns:a="http://schemas.openxmlformats.org/drawingml/2006/main" noGrp="1"/>
          </p:cNvSpPr>
          <p:nvPr/>
        </p:nvSpPr>
        <p:spPr>
          <a:xfrm xmlns:a="http://schemas.openxmlformats.org/drawingml/2006/main">
            <a:off x="11144250" y="6438900"/>
            <a:ext cx="438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1050" b="0">
                <a:solidFill>
                  <a:srgbClr val="7B7E87"/>
                </a:solidFill>
                <a:latin typeface="Consolas"/>
                <a:ea typeface="Consolas"/>
                <a:cs typeface="Consolas"/>
              </a:defRPr>
            </a:pPr>
            <a:r>
              <a:rPr sz="1050" b="0">
                <a:solidFill>
                  <a:srgbClr val="7B7E87"/>
                </a:solidFill>
                <a:latin typeface="Consolas"/>
                <a:ea typeface="Consolas"/>
                <a:cs typeface="Consolas"/>
              </a:rPr>
              <a:t>05</a:t>
            </a:r>
          </a:p>
        </p:txBody>
      </p:sp>
      <p:sp>
        <p:nvSpPr>
          <p:cNvPr id="5" name="s5-title">
            <a:extLst xmlns:a="http://schemas.openxmlformats.org/drawingml/2006/main">
              <a:ext uri="{FF2B5EF4-FFF2-40B4-BE49-F238E27FC236}">
                <a16:creationId xmlns:a16="http://schemas.microsoft.com/office/drawing/2014/main" id="{2051ADBF-7470-4B1A-8D9D-AE04716A4A1E}"/>
              </a:ext>
            </a:extLst>
          </p:cNvPr>
          <p:cNvSpPr>
            <a:spLocks xmlns:a="http://schemas.openxmlformats.org/drawingml/2006/main" noGrp="1"/>
          </p:cNvSpPr>
          <p:nvPr/>
        </p:nvSpPr>
        <p:spPr>
          <a:xfrm xmlns:a="http://schemas.openxmlformats.org/drawingml/2006/main">
            <a:off x="609600" y="781050"/>
            <a:ext cx="109728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3600" b="1">
                <a:solidFill>
                  <a:srgbClr val="F4F4F5"/>
                </a:solidFill>
                <a:latin typeface="Segoe UI"/>
                <a:ea typeface="Segoe UI"/>
                <a:cs typeface="Segoe UI"/>
              </a:defRPr>
            </a:pPr>
            <a:r>
              <a:rPr sz="3600" b="1">
                <a:solidFill>
                  <a:srgbClr val="F4F4F5"/>
                </a:solidFill>
                <a:latin typeface="Segoe UI"/>
                <a:ea typeface="Segoe UI"/>
                <a:cs typeface="Segoe UI"/>
              </a:rPr>
              <a:t>OpenClaw is the shared substrate.</a:t>
            </a:r>
          </a:p>
        </p:txBody>
      </p:sp>
      <p:sp>
        <p:nvSpPr>
          <p:cNvPr id="6" name="s5-arrow-0">
            <a:extLst xmlns:a="http://schemas.openxmlformats.org/drawingml/2006/main">
              <a:ext uri="{FF2B5EF4-FFF2-40B4-BE49-F238E27FC236}">
                <a16:creationId xmlns:a16="http://schemas.microsoft.com/office/drawing/2014/main" id="{847FB702-9A2D-4684-B5FD-9107F7F46D34}"/>
              </a:ext>
            </a:extLst>
          </p:cNvPr>
          <p:cNvSpPr>
            <a:spLocks xmlns:a="http://schemas.openxmlformats.org/drawingml/2006/main" noGrp="1"/>
          </p:cNvSpPr>
          <p:nvPr/>
        </p:nvSpPr>
        <p:spPr>
          <a:xfrm xmlns:a="http://schemas.openxmlformats.org/drawingml/2006/main">
            <a:off x="2581275" y="2743200"/>
            <a:ext cx="3238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0000"/>
              </a:lnSpc>
              <a:buNone/>
              <a:defRPr sz="2400" b="0">
                <a:solidFill>
                  <a:srgbClr val="7B7E87"/>
                </a:solidFill>
                <a:latin typeface="Segoe UI"/>
                <a:ea typeface="Segoe UI"/>
                <a:cs typeface="Segoe UI"/>
              </a:defRPr>
            </a:pPr>
            <a:r>
              <a:rPr sz="2400" b="0">
                <a:solidFill>
                  <a:srgbClr val="7B7E87"/>
                </a:solidFill>
                <a:latin typeface="Segoe UI"/>
                <a:ea typeface="Segoe UI"/>
                <a:cs typeface="Segoe UI"/>
              </a:rPr>
              <a:t>→</a:t>
            </a:r>
          </a:p>
        </p:txBody>
      </p:sp>
      <p:sp>
        <p:nvSpPr>
          <p:cNvPr id="7" name="s5-arrow-1">
            <a:extLst xmlns:a="http://schemas.openxmlformats.org/drawingml/2006/main">
              <a:ext uri="{FF2B5EF4-FFF2-40B4-BE49-F238E27FC236}">
                <a16:creationId xmlns:a16="http://schemas.microsoft.com/office/drawing/2014/main" id="{1D255905-BBBD-4523-B6ED-F574C076BE11}"/>
              </a:ext>
            </a:extLst>
          </p:cNvPr>
          <p:cNvSpPr>
            <a:spLocks xmlns:a="http://schemas.openxmlformats.org/drawingml/2006/main" noGrp="1"/>
          </p:cNvSpPr>
          <p:nvPr/>
        </p:nvSpPr>
        <p:spPr>
          <a:xfrm xmlns:a="http://schemas.openxmlformats.org/drawingml/2006/main">
            <a:off x="4876800" y="2743200"/>
            <a:ext cx="3238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0000"/>
              </a:lnSpc>
              <a:buNone/>
              <a:defRPr sz="2400" b="0">
                <a:solidFill>
                  <a:srgbClr val="7B7E87"/>
                </a:solidFill>
                <a:latin typeface="Segoe UI"/>
                <a:ea typeface="Segoe UI"/>
                <a:cs typeface="Segoe UI"/>
              </a:defRPr>
            </a:pPr>
            <a:r>
              <a:rPr sz="2400" b="0">
                <a:solidFill>
                  <a:srgbClr val="7B7E87"/>
                </a:solidFill>
                <a:latin typeface="Segoe UI"/>
                <a:ea typeface="Segoe UI"/>
                <a:cs typeface="Segoe UI"/>
              </a:rPr>
              <a:t>→</a:t>
            </a:r>
          </a:p>
        </p:txBody>
      </p:sp>
      <p:sp>
        <p:nvSpPr>
          <p:cNvPr id="8" name="s5-arrow-2">
            <a:extLst xmlns:a="http://schemas.openxmlformats.org/drawingml/2006/main">
              <a:ext uri="{FF2B5EF4-FFF2-40B4-BE49-F238E27FC236}">
                <a16:creationId xmlns:a16="http://schemas.microsoft.com/office/drawing/2014/main" id="{6E99F36C-6ED3-4C6E-8472-B8EF9EAF80FC}"/>
              </a:ext>
            </a:extLst>
          </p:cNvPr>
          <p:cNvSpPr>
            <a:spLocks xmlns:a="http://schemas.openxmlformats.org/drawingml/2006/main" noGrp="1"/>
          </p:cNvSpPr>
          <p:nvPr/>
        </p:nvSpPr>
        <p:spPr>
          <a:xfrm xmlns:a="http://schemas.openxmlformats.org/drawingml/2006/main">
            <a:off x="7172325" y="2743200"/>
            <a:ext cx="3238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0000"/>
              </a:lnSpc>
              <a:buNone/>
              <a:defRPr sz="2400" b="0">
                <a:solidFill>
                  <a:srgbClr val="7B7E87"/>
                </a:solidFill>
                <a:latin typeface="Segoe UI"/>
                <a:ea typeface="Segoe UI"/>
                <a:cs typeface="Segoe UI"/>
              </a:defRPr>
            </a:pPr>
            <a:r>
              <a:rPr sz="2400" b="0">
                <a:solidFill>
                  <a:srgbClr val="7B7E87"/>
                </a:solidFill>
                <a:latin typeface="Segoe UI"/>
                <a:ea typeface="Segoe UI"/>
                <a:cs typeface="Segoe UI"/>
              </a:rPr>
              <a:t>→</a:t>
            </a:r>
          </a:p>
        </p:txBody>
      </p:sp>
      <p:sp>
        <p:nvSpPr>
          <p:cNvPr id="9" name="s5-arrow-3">
            <a:extLst xmlns:a="http://schemas.openxmlformats.org/drawingml/2006/main">
              <a:ext uri="{FF2B5EF4-FFF2-40B4-BE49-F238E27FC236}">
                <a16:creationId xmlns:a16="http://schemas.microsoft.com/office/drawing/2014/main" id="{4C09938C-7EB8-4820-89E2-1935B683B047}"/>
              </a:ext>
            </a:extLst>
          </p:cNvPr>
          <p:cNvSpPr>
            <a:spLocks xmlns:a="http://schemas.openxmlformats.org/drawingml/2006/main" noGrp="1"/>
          </p:cNvSpPr>
          <p:nvPr/>
        </p:nvSpPr>
        <p:spPr>
          <a:xfrm xmlns:a="http://schemas.openxmlformats.org/drawingml/2006/main">
            <a:off x="9467850" y="2743200"/>
            <a:ext cx="3238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0000"/>
              </a:lnSpc>
              <a:buNone/>
              <a:defRPr sz="2400" b="0">
                <a:solidFill>
                  <a:srgbClr val="7B7E87"/>
                </a:solidFill>
                <a:latin typeface="Segoe UI"/>
                <a:ea typeface="Segoe UI"/>
                <a:cs typeface="Segoe UI"/>
              </a:defRPr>
            </a:pPr>
            <a:r>
              <a:rPr sz="2400" b="0">
                <a:solidFill>
                  <a:srgbClr val="7B7E87"/>
                </a:solidFill>
                <a:latin typeface="Segoe UI"/>
                <a:ea typeface="Segoe UI"/>
                <a:cs typeface="Segoe UI"/>
              </a:rPr>
              <a:t>→</a:t>
            </a:r>
          </a:p>
        </p:txBody>
      </p:sp>
      <p:sp>
        <p:nvSpPr>
          <p:cNvPr id="10" name="s5-node-0">
            <a:extLst xmlns:a="http://schemas.openxmlformats.org/drawingml/2006/main">
              <a:ext uri="{FF2B5EF4-FFF2-40B4-BE49-F238E27FC236}">
                <a16:creationId xmlns:a16="http://schemas.microsoft.com/office/drawing/2014/main" id="{B541269D-1E0D-4B76-971A-95F9B63D3265}"/>
              </a:ext>
            </a:extLst>
          </p:cNvPr>
          <p:cNvSpPr>
            <a:spLocks xmlns:a="http://schemas.openxmlformats.org/drawingml/2006/main" noGrp="1"/>
          </p:cNvSpPr>
          <p:nvPr/>
        </p:nvSpPr>
        <p:spPr>
          <a:xfrm xmlns:a="http://schemas.openxmlformats.org/drawingml/2006/main">
            <a:off x="609600" y="2305050"/>
            <a:ext cx="1809750" cy="1466850"/>
          </a:xfrm>
          <a:prstGeom xmlns:a="http://schemas.openxmlformats.org/drawingml/2006/main" prst="roundRect">
            <a:avLst>
              <a:gd name="adj" fmla="val 10390"/>
            </a:avLst>
          </a:prstGeom>
          <a:solidFill xmlns:a="http://schemas.openxmlformats.org/drawingml/2006/main">
            <a:srgbClr val="191B20"/>
          </a:solidFill>
          <a:ln xmlns:a="http://schemas.openxmlformats.org/drawingml/2006/main" w="9525">
            <a:solidFill>
              <a:srgbClr val="353840"/>
            </a:solidFill>
            <a:prstDash val="solid"/>
          </a:ln>
        </p:spPr>
      </p:sp>
      <p:sp>
        <p:nvSpPr>
          <p:cNvPr id="11" name="s5-node-0-head">
            <a:extLst xmlns:a="http://schemas.openxmlformats.org/drawingml/2006/main">
              <a:ext uri="{FF2B5EF4-FFF2-40B4-BE49-F238E27FC236}">
                <a16:creationId xmlns:a16="http://schemas.microsoft.com/office/drawing/2014/main" id="{9FF066D0-2EE8-4A06-A9A8-9A850CF4CEFE}"/>
              </a:ext>
            </a:extLst>
          </p:cNvPr>
          <p:cNvSpPr>
            <a:spLocks xmlns:a="http://schemas.openxmlformats.org/drawingml/2006/main" noGrp="1"/>
          </p:cNvSpPr>
          <p:nvPr/>
        </p:nvSpPr>
        <p:spPr>
          <a:xfrm xmlns:a="http://schemas.openxmlformats.org/drawingml/2006/main">
            <a:off x="781050" y="2514600"/>
            <a:ext cx="14668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0000"/>
              </a:lnSpc>
              <a:buNone/>
              <a:defRPr sz="1350" b="1">
                <a:solidFill>
                  <a:srgbClr val="F4F4F5"/>
                </a:solidFill>
                <a:latin typeface="Consolas"/>
                <a:ea typeface="Consolas"/>
                <a:cs typeface="Consolas"/>
              </a:defRPr>
            </a:pPr>
            <a:r>
              <a:rPr sz="1350" b="1">
                <a:solidFill>
                  <a:srgbClr val="F4F4F5"/>
                </a:solidFill>
                <a:latin typeface="Consolas"/>
                <a:ea typeface="Consolas"/>
                <a:cs typeface="Consolas"/>
              </a:rPr>
              <a:t>CHANNELS</a:t>
            </a:r>
          </a:p>
        </p:txBody>
      </p:sp>
      <p:sp>
        <p:nvSpPr>
          <p:cNvPr id="12" name="s5-node-0-body">
            <a:extLst xmlns:a="http://schemas.openxmlformats.org/drawingml/2006/main">
              <a:ext uri="{FF2B5EF4-FFF2-40B4-BE49-F238E27FC236}">
                <a16:creationId xmlns:a16="http://schemas.microsoft.com/office/drawing/2014/main" id="{0D671A4B-A970-4E54-85EE-FC9072221262}"/>
              </a:ext>
            </a:extLst>
          </p:cNvPr>
          <p:cNvSpPr>
            <a:spLocks xmlns:a="http://schemas.openxmlformats.org/drawingml/2006/main" noGrp="1"/>
          </p:cNvSpPr>
          <p:nvPr/>
        </p:nvSpPr>
        <p:spPr>
          <a:xfrm xmlns:a="http://schemas.openxmlformats.org/drawingml/2006/main">
            <a:off x="781050" y="2914650"/>
            <a:ext cx="14668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5238"/>
          </a:bodyPr>
          <a:lstStyle xmlns:a="http://schemas.openxmlformats.org/drawingml/2006/main"/>
          <a:p xmlns:a="http://schemas.openxmlformats.org/drawingml/2006/main">
            <a:pPr algn="ctr">
              <a:lnSpc>
                <a:spcPct val="100000"/>
              </a:lnSpc>
              <a:buNone/>
              <a:defRPr sz="1575" b="0">
                <a:solidFill>
                  <a:srgbClr val="B9BAC0"/>
                </a:solidFill>
                <a:latin typeface="Segoe UI"/>
                <a:ea typeface="Segoe UI"/>
                <a:cs typeface="Segoe UI"/>
              </a:defRPr>
            </a:pPr>
            <a:r>
              <a:rPr sz="1575" b="0">
                <a:solidFill>
                  <a:srgbClr val="B9BAC0"/>
                </a:solidFill>
                <a:latin typeface="Segoe UI"/>
                <a:ea typeface="Segoe UI"/>
                <a:cs typeface="Segoe UI"/>
              </a:rPr>
              <a:t>Teams</a:t>
            </a:r>
          </a:p>
          <a:p xmlns:a="http://schemas.openxmlformats.org/drawingml/2006/main">
            <a:pPr algn="ctr">
              <a:lnSpc>
                <a:spcPct val="100000"/>
              </a:lnSpc>
              <a:buNone/>
              <a:defRPr sz="1575" b="0">
                <a:solidFill>
                  <a:srgbClr val="B9BAC0"/>
                </a:solidFill>
                <a:latin typeface="Segoe UI"/>
                <a:ea typeface="Segoe UI"/>
                <a:cs typeface="Segoe UI"/>
              </a:defRPr>
            </a:pPr>
            <a:r>
              <a:rPr sz="1575" b="0">
                <a:solidFill>
                  <a:srgbClr val="B9BAC0"/>
                </a:solidFill>
                <a:latin typeface="Segoe UI"/>
                <a:ea typeface="Segoe UI"/>
                <a:cs typeface="Segoe UI"/>
              </a:rPr>
              <a:t>Telegram</a:t>
            </a:r>
          </a:p>
          <a:p xmlns:a="http://schemas.openxmlformats.org/drawingml/2006/main">
            <a:pPr algn="ctr">
              <a:lnSpc>
                <a:spcPct val="100000"/>
              </a:lnSpc>
              <a:buNone/>
              <a:defRPr sz="1575" b="0">
                <a:solidFill>
                  <a:srgbClr val="B9BAC0"/>
                </a:solidFill>
                <a:latin typeface="Segoe UI"/>
                <a:ea typeface="Segoe UI"/>
                <a:cs typeface="Segoe UI"/>
              </a:defRPr>
            </a:pPr>
            <a:r>
              <a:rPr sz="1575" b="0">
                <a:solidFill>
                  <a:srgbClr val="B9BAC0"/>
                </a:solidFill>
                <a:latin typeface="Segoe UI"/>
                <a:ea typeface="Segoe UI"/>
                <a:cs typeface="Segoe UI"/>
              </a:rPr>
              <a:t>Email</a:t>
            </a:r>
          </a:p>
        </p:txBody>
      </p:sp>
      <p:sp>
        <p:nvSpPr>
          <p:cNvPr id="13" name="s5-node-1">
            <a:extLst xmlns:a="http://schemas.openxmlformats.org/drawingml/2006/main">
              <a:ext uri="{FF2B5EF4-FFF2-40B4-BE49-F238E27FC236}">
                <a16:creationId xmlns:a16="http://schemas.microsoft.com/office/drawing/2014/main" id="{749EFAFA-A0DF-4F96-8C60-A4E0B2BD6F96}"/>
              </a:ext>
            </a:extLst>
          </p:cNvPr>
          <p:cNvSpPr>
            <a:spLocks xmlns:a="http://schemas.openxmlformats.org/drawingml/2006/main" noGrp="1"/>
          </p:cNvSpPr>
          <p:nvPr/>
        </p:nvSpPr>
        <p:spPr>
          <a:xfrm xmlns:a="http://schemas.openxmlformats.org/drawingml/2006/main">
            <a:off x="2905125" y="2305050"/>
            <a:ext cx="1809750" cy="1466850"/>
          </a:xfrm>
          <a:prstGeom xmlns:a="http://schemas.openxmlformats.org/drawingml/2006/main" prst="roundRect">
            <a:avLst>
              <a:gd name="adj" fmla="val 10390"/>
            </a:avLst>
          </a:prstGeom>
          <a:solidFill xmlns:a="http://schemas.openxmlformats.org/drawingml/2006/main">
            <a:srgbClr val="9B1C2C"/>
          </a:solidFill>
          <a:ln xmlns:a="http://schemas.openxmlformats.org/drawingml/2006/main" w="9525">
            <a:solidFill>
              <a:srgbClr val="C33148"/>
            </a:solidFill>
            <a:prstDash val="solid"/>
          </a:ln>
        </p:spPr>
      </p:sp>
      <p:sp>
        <p:nvSpPr>
          <p:cNvPr id="14" name="s5-node-1-head">
            <a:extLst xmlns:a="http://schemas.openxmlformats.org/drawingml/2006/main">
              <a:ext uri="{FF2B5EF4-FFF2-40B4-BE49-F238E27FC236}">
                <a16:creationId xmlns:a16="http://schemas.microsoft.com/office/drawing/2014/main" id="{CD76B02C-AD74-475D-B139-02C0B3F7C723}"/>
              </a:ext>
            </a:extLst>
          </p:cNvPr>
          <p:cNvSpPr>
            <a:spLocks xmlns:a="http://schemas.openxmlformats.org/drawingml/2006/main" noGrp="1"/>
          </p:cNvSpPr>
          <p:nvPr/>
        </p:nvSpPr>
        <p:spPr>
          <a:xfrm xmlns:a="http://schemas.openxmlformats.org/drawingml/2006/main">
            <a:off x="3076575" y="2514600"/>
            <a:ext cx="14668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0000"/>
              </a:lnSpc>
              <a:buNone/>
              <a:defRPr sz="1350" b="1">
                <a:solidFill>
                  <a:srgbClr val="F4F4F5"/>
                </a:solidFill>
                <a:latin typeface="Consolas"/>
                <a:ea typeface="Consolas"/>
                <a:cs typeface="Consolas"/>
              </a:defRPr>
            </a:pPr>
            <a:r>
              <a:rPr sz="1350" b="1">
                <a:solidFill>
                  <a:srgbClr val="F4F4F5"/>
                </a:solidFill>
                <a:latin typeface="Consolas"/>
                <a:ea typeface="Consolas"/>
                <a:cs typeface="Consolas"/>
              </a:rPr>
              <a:t>OPENCLAW</a:t>
            </a:r>
          </a:p>
        </p:txBody>
      </p:sp>
      <p:sp>
        <p:nvSpPr>
          <p:cNvPr id="15" name="s5-node-1-body">
            <a:extLst xmlns:a="http://schemas.openxmlformats.org/drawingml/2006/main">
              <a:ext uri="{FF2B5EF4-FFF2-40B4-BE49-F238E27FC236}">
                <a16:creationId xmlns:a16="http://schemas.microsoft.com/office/drawing/2014/main" id="{87DA654D-F6EE-4228-9F35-15FF02B841DE}"/>
              </a:ext>
            </a:extLst>
          </p:cNvPr>
          <p:cNvSpPr>
            <a:spLocks xmlns:a="http://schemas.openxmlformats.org/drawingml/2006/main" noGrp="1"/>
          </p:cNvSpPr>
          <p:nvPr/>
        </p:nvSpPr>
        <p:spPr>
          <a:xfrm xmlns:a="http://schemas.openxmlformats.org/drawingml/2006/main">
            <a:off x="3076575" y="2914650"/>
            <a:ext cx="14668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5238"/>
          </a:bodyPr>
          <a:lstStyle xmlns:a="http://schemas.openxmlformats.org/drawingml/2006/main"/>
          <a:p xmlns:a="http://schemas.openxmlformats.org/drawingml/2006/main">
            <a:pPr algn="ctr">
              <a:lnSpc>
                <a:spcPct val="100000"/>
              </a:lnSpc>
              <a:buNone/>
              <a:defRPr sz="1575" b="0">
                <a:solidFill>
                  <a:srgbClr val="F4F4F5"/>
                </a:solidFill>
                <a:latin typeface="Segoe UI"/>
                <a:ea typeface="Segoe UI"/>
                <a:cs typeface="Segoe UI"/>
              </a:defRPr>
            </a:pPr>
            <a:r>
              <a:rPr sz="1575" b="0">
                <a:solidFill>
                  <a:srgbClr val="F4F4F5"/>
                </a:solidFill>
                <a:latin typeface="Segoe UI"/>
                <a:ea typeface="Segoe UI"/>
                <a:cs typeface="Segoe UI"/>
              </a:rPr>
              <a:t>Gateway</a:t>
            </a:r>
          </a:p>
          <a:p xmlns:a="http://schemas.openxmlformats.org/drawingml/2006/main">
            <a:pPr algn="ctr">
              <a:lnSpc>
                <a:spcPct val="100000"/>
              </a:lnSpc>
              <a:buNone/>
              <a:defRPr sz="1575" b="0">
                <a:solidFill>
                  <a:srgbClr val="F4F4F5"/>
                </a:solidFill>
                <a:latin typeface="Segoe UI"/>
                <a:ea typeface="Segoe UI"/>
                <a:cs typeface="Segoe UI"/>
              </a:defRPr>
            </a:pPr>
            <a:r>
              <a:rPr sz="1575" b="0">
                <a:solidFill>
                  <a:srgbClr val="F4F4F5"/>
                </a:solidFill>
                <a:latin typeface="Segoe UI"/>
                <a:ea typeface="Segoe UI"/>
                <a:cs typeface="Segoe UI"/>
              </a:rPr>
              <a:t>Tools</a:t>
            </a:r>
          </a:p>
          <a:p xmlns:a="http://schemas.openxmlformats.org/drawingml/2006/main">
            <a:pPr algn="ctr">
              <a:lnSpc>
                <a:spcPct val="100000"/>
              </a:lnSpc>
              <a:buNone/>
              <a:defRPr sz="1575" b="0">
                <a:solidFill>
                  <a:srgbClr val="F4F4F5"/>
                </a:solidFill>
                <a:latin typeface="Segoe UI"/>
                <a:ea typeface="Segoe UI"/>
                <a:cs typeface="Segoe UI"/>
              </a:defRPr>
            </a:pPr>
            <a:r>
              <a:rPr sz="1575" b="0">
                <a:solidFill>
                  <a:srgbClr val="F4F4F5"/>
                </a:solidFill>
                <a:latin typeface="Segoe UI"/>
                <a:ea typeface="Segoe UI"/>
                <a:cs typeface="Segoe UI"/>
              </a:rPr>
              <a:t>Memory</a:t>
            </a:r>
          </a:p>
        </p:txBody>
      </p:sp>
      <p:sp>
        <p:nvSpPr>
          <p:cNvPr id="16" name="s5-node-2">
            <a:extLst xmlns:a="http://schemas.openxmlformats.org/drawingml/2006/main">
              <a:ext uri="{FF2B5EF4-FFF2-40B4-BE49-F238E27FC236}">
                <a16:creationId xmlns:a16="http://schemas.microsoft.com/office/drawing/2014/main" id="{023448BC-9328-4A2F-A5A5-57706B016652}"/>
              </a:ext>
            </a:extLst>
          </p:cNvPr>
          <p:cNvSpPr>
            <a:spLocks xmlns:a="http://schemas.openxmlformats.org/drawingml/2006/main" noGrp="1"/>
          </p:cNvSpPr>
          <p:nvPr/>
        </p:nvSpPr>
        <p:spPr>
          <a:xfrm xmlns:a="http://schemas.openxmlformats.org/drawingml/2006/main">
            <a:off x="5200650" y="2305050"/>
            <a:ext cx="1809750" cy="1466850"/>
          </a:xfrm>
          <a:prstGeom xmlns:a="http://schemas.openxmlformats.org/drawingml/2006/main" prst="roundRect">
            <a:avLst>
              <a:gd name="adj" fmla="val 10390"/>
            </a:avLst>
          </a:prstGeom>
          <a:solidFill xmlns:a="http://schemas.openxmlformats.org/drawingml/2006/main">
            <a:srgbClr val="191B20"/>
          </a:solidFill>
          <a:ln xmlns:a="http://schemas.openxmlformats.org/drawingml/2006/main" w="9525">
            <a:solidFill>
              <a:srgbClr val="353840"/>
            </a:solidFill>
            <a:prstDash val="solid"/>
          </a:ln>
        </p:spPr>
      </p:sp>
      <p:sp>
        <p:nvSpPr>
          <p:cNvPr id="17" name="s5-node-2-head">
            <a:extLst xmlns:a="http://schemas.openxmlformats.org/drawingml/2006/main">
              <a:ext uri="{FF2B5EF4-FFF2-40B4-BE49-F238E27FC236}">
                <a16:creationId xmlns:a16="http://schemas.microsoft.com/office/drawing/2014/main" id="{AF99BFCF-1DA3-4128-B348-711A72A31E00}"/>
              </a:ext>
            </a:extLst>
          </p:cNvPr>
          <p:cNvSpPr>
            <a:spLocks xmlns:a="http://schemas.openxmlformats.org/drawingml/2006/main" noGrp="1"/>
          </p:cNvSpPr>
          <p:nvPr/>
        </p:nvSpPr>
        <p:spPr>
          <a:xfrm xmlns:a="http://schemas.openxmlformats.org/drawingml/2006/main">
            <a:off x="5372100" y="2514600"/>
            <a:ext cx="14668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0000"/>
              </a:lnSpc>
              <a:buNone/>
              <a:defRPr sz="1350" b="1">
                <a:solidFill>
                  <a:srgbClr val="F4F4F5"/>
                </a:solidFill>
                <a:latin typeface="Consolas"/>
                <a:ea typeface="Consolas"/>
                <a:cs typeface="Consolas"/>
              </a:defRPr>
            </a:pPr>
            <a:r>
              <a:rPr sz="1350" b="1">
                <a:solidFill>
                  <a:srgbClr val="F4F4F5"/>
                </a:solidFill>
                <a:latin typeface="Consolas"/>
                <a:ea typeface="Consolas"/>
                <a:cs typeface="Consolas"/>
              </a:rPr>
              <a:t>SKILLS</a:t>
            </a:r>
          </a:p>
        </p:txBody>
      </p:sp>
      <p:sp>
        <p:nvSpPr>
          <p:cNvPr id="18" name="s5-node-2-body">
            <a:extLst xmlns:a="http://schemas.openxmlformats.org/drawingml/2006/main">
              <a:ext uri="{FF2B5EF4-FFF2-40B4-BE49-F238E27FC236}">
                <a16:creationId xmlns:a16="http://schemas.microsoft.com/office/drawing/2014/main" id="{EF7A4FD0-7A17-4501-BCD9-16DDB2AEC242}"/>
              </a:ext>
            </a:extLst>
          </p:cNvPr>
          <p:cNvSpPr>
            <a:spLocks xmlns:a="http://schemas.openxmlformats.org/drawingml/2006/main" noGrp="1"/>
          </p:cNvSpPr>
          <p:nvPr/>
        </p:nvSpPr>
        <p:spPr>
          <a:xfrm xmlns:a="http://schemas.openxmlformats.org/drawingml/2006/main">
            <a:off x="5372100" y="2914650"/>
            <a:ext cx="14668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5238"/>
          </a:bodyPr>
          <a:lstStyle xmlns:a="http://schemas.openxmlformats.org/drawingml/2006/main"/>
          <a:p xmlns:a="http://schemas.openxmlformats.org/drawingml/2006/main">
            <a:pPr algn="ctr">
              <a:lnSpc>
                <a:spcPct val="100000"/>
              </a:lnSpc>
              <a:buNone/>
              <a:defRPr sz="1575" b="0">
                <a:solidFill>
                  <a:srgbClr val="B9BAC0"/>
                </a:solidFill>
                <a:latin typeface="Segoe UI"/>
                <a:ea typeface="Segoe UI"/>
                <a:cs typeface="Segoe UI"/>
              </a:defRPr>
            </a:pPr>
            <a:r>
              <a:rPr sz="1575" b="0">
                <a:solidFill>
                  <a:srgbClr val="B9BAC0"/>
                </a:solidFill>
                <a:latin typeface="Segoe UI"/>
                <a:ea typeface="Segoe UI"/>
                <a:cs typeface="Segoe UI"/>
              </a:rPr>
              <a:t>Use / do not use</a:t>
            </a:r>
          </a:p>
          <a:p xmlns:a="http://schemas.openxmlformats.org/drawingml/2006/main">
            <a:pPr algn="ctr">
              <a:lnSpc>
                <a:spcPct val="100000"/>
              </a:lnSpc>
              <a:buNone/>
              <a:defRPr sz="1575" b="0">
                <a:solidFill>
                  <a:srgbClr val="B9BAC0"/>
                </a:solidFill>
                <a:latin typeface="Segoe UI"/>
                <a:ea typeface="Segoe UI"/>
                <a:cs typeface="Segoe UI"/>
              </a:defRPr>
            </a:pPr>
            <a:r>
              <a:rPr sz="1575" b="0">
                <a:solidFill>
                  <a:srgbClr val="B9BAC0"/>
                </a:solidFill>
                <a:latin typeface="Segoe UI"/>
                <a:ea typeface="Segoe UI"/>
                <a:cs typeface="Segoe UI"/>
              </a:rPr>
              <a:t>Workflow</a:t>
            </a:r>
          </a:p>
          <a:p xmlns:a="http://schemas.openxmlformats.org/drawingml/2006/main">
            <a:pPr algn="ctr">
              <a:lnSpc>
                <a:spcPct val="100000"/>
              </a:lnSpc>
              <a:buNone/>
              <a:defRPr sz="1575" b="0">
                <a:solidFill>
                  <a:srgbClr val="B9BAC0"/>
                </a:solidFill>
                <a:latin typeface="Segoe UI"/>
                <a:ea typeface="Segoe UI"/>
                <a:cs typeface="Segoe UI"/>
              </a:defRPr>
            </a:pPr>
            <a:r>
              <a:rPr sz="1575" b="0">
                <a:solidFill>
                  <a:srgbClr val="B9BAC0"/>
                </a:solidFill>
                <a:latin typeface="Segoe UI"/>
                <a:ea typeface="Segoe UI"/>
                <a:cs typeface="Segoe UI"/>
              </a:rPr>
              <a:t>Privacy</a:t>
            </a:r>
          </a:p>
        </p:txBody>
      </p:sp>
      <p:sp>
        <p:nvSpPr>
          <p:cNvPr id="19" name="s5-node-3">
            <a:extLst xmlns:a="http://schemas.openxmlformats.org/drawingml/2006/main">
              <a:ext uri="{FF2B5EF4-FFF2-40B4-BE49-F238E27FC236}">
                <a16:creationId xmlns:a16="http://schemas.microsoft.com/office/drawing/2014/main" id="{49497768-C485-45B1-8A92-708B1F40F779}"/>
              </a:ext>
            </a:extLst>
          </p:cNvPr>
          <p:cNvSpPr>
            <a:spLocks xmlns:a="http://schemas.openxmlformats.org/drawingml/2006/main" noGrp="1"/>
          </p:cNvSpPr>
          <p:nvPr/>
        </p:nvSpPr>
        <p:spPr>
          <a:xfrm xmlns:a="http://schemas.openxmlformats.org/drawingml/2006/main">
            <a:off x="7496175" y="2305050"/>
            <a:ext cx="1809750" cy="1466850"/>
          </a:xfrm>
          <a:prstGeom xmlns:a="http://schemas.openxmlformats.org/drawingml/2006/main" prst="roundRect">
            <a:avLst>
              <a:gd name="adj" fmla="val 10390"/>
            </a:avLst>
          </a:prstGeom>
          <a:solidFill xmlns:a="http://schemas.openxmlformats.org/drawingml/2006/main">
            <a:srgbClr val="191B20"/>
          </a:solidFill>
          <a:ln xmlns:a="http://schemas.openxmlformats.org/drawingml/2006/main" w="9525">
            <a:solidFill>
              <a:srgbClr val="353840"/>
            </a:solidFill>
            <a:prstDash val="solid"/>
          </a:ln>
        </p:spPr>
      </p:sp>
      <p:sp>
        <p:nvSpPr>
          <p:cNvPr id="20" name="s5-node-3-head">
            <a:extLst xmlns:a="http://schemas.openxmlformats.org/drawingml/2006/main">
              <a:ext uri="{FF2B5EF4-FFF2-40B4-BE49-F238E27FC236}">
                <a16:creationId xmlns:a16="http://schemas.microsoft.com/office/drawing/2014/main" id="{94C44FCC-2B51-4671-B5DC-8A395DC59B98}"/>
              </a:ext>
            </a:extLst>
          </p:cNvPr>
          <p:cNvSpPr>
            <a:spLocks xmlns:a="http://schemas.openxmlformats.org/drawingml/2006/main" noGrp="1"/>
          </p:cNvSpPr>
          <p:nvPr/>
        </p:nvSpPr>
        <p:spPr>
          <a:xfrm xmlns:a="http://schemas.openxmlformats.org/drawingml/2006/main">
            <a:off x="7667625" y="2514600"/>
            <a:ext cx="14668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0000"/>
              </a:lnSpc>
              <a:buNone/>
              <a:defRPr sz="1350" b="1">
                <a:solidFill>
                  <a:srgbClr val="F4F4F5"/>
                </a:solidFill>
                <a:latin typeface="Consolas"/>
                <a:ea typeface="Consolas"/>
                <a:cs typeface="Consolas"/>
              </a:defRPr>
            </a:pPr>
            <a:r>
              <a:rPr sz="1350" b="1">
                <a:solidFill>
                  <a:srgbClr val="F4F4F5"/>
                </a:solidFill>
                <a:latin typeface="Consolas"/>
                <a:ea typeface="Consolas"/>
                <a:cs typeface="Consolas"/>
              </a:rPr>
              <a:t>WORKSPACE</a:t>
            </a:r>
          </a:p>
        </p:txBody>
      </p:sp>
      <p:sp>
        <p:nvSpPr>
          <p:cNvPr id="21" name="s5-node-3-body">
            <a:extLst xmlns:a="http://schemas.openxmlformats.org/drawingml/2006/main">
              <a:ext uri="{FF2B5EF4-FFF2-40B4-BE49-F238E27FC236}">
                <a16:creationId xmlns:a16="http://schemas.microsoft.com/office/drawing/2014/main" id="{221FE680-0EF6-4AFE-85D3-F63AF75DF2C2}"/>
              </a:ext>
            </a:extLst>
          </p:cNvPr>
          <p:cNvSpPr>
            <a:spLocks xmlns:a="http://schemas.openxmlformats.org/drawingml/2006/main" noGrp="1"/>
          </p:cNvSpPr>
          <p:nvPr/>
        </p:nvSpPr>
        <p:spPr>
          <a:xfrm xmlns:a="http://schemas.openxmlformats.org/drawingml/2006/main">
            <a:off x="7667625" y="2914650"/>
            <a:ext cx="14668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5238"/>
          </a:bodyPr>
          <a:lstStyle xmlns:a="http://schemas.openxmlformats.org/drawingml/2006/main"/>
          <a:p xmlns:a="http://schemas.openxmlformats.org/drawingml/2006/main">
            <a:pPr algn="ctr">
              <a:lnSpc>
                <a:spcPct val="100000"/>
              </a:lnSpc>
              <a:buNone/>
              <a:defRPr sz="1575" b="0">
                <a:solidFill>
                  <a:srgbClr val="B9BAC0"/>
                </a:solidFill>
                <a:latin typeface="Segoe UI"/>
                <a:ea typeface="Segoe UI"/>
                <a:cs typeface="Segoe UI"/>
              </a:defRPr>
            </a:pPr>
            <a:r>
              <a:rPr sz="1575" b="0">
                <a:solidFill>
                  <a:srgbClr val="B9BAC0"/>
                </a:solidFill>
                <a:latin typeface="Segoe UI"/>
                <a:ea typeface="Segoe UI"/>
                <a:cs typeface="Segoe UI"/>
              </a:rPr>
              <a:t>Files</a:t>
            </a:r>
          </a:p>
          <a:p xmlns:a="http://schemas.openxmlformats.org/drawingml/2006/main">
            <a:pPr algn="ctr">
              <a:lnSpc>
                <a:spcPct val="100000"/>
              </a:lnSpc>
              <a:buNone/>
              <a:defRPr sz="1575" b="0">
                <a:solidFill>
                  <a:srgbClr val="B9BAC0"/>
                </a:solidFill>
                <a:latin typeface="Segoe UI"/>
                <a:ea typeface="Segoe UI"/>
                <a:cs typeface="Segoe UI"/>
              </a:defRPr>
            </a:pPr>
            <a:r>
              <a:rPr sz="1575" b="0">
                <a:solidFill>
                  <a:srgbClr val="B9BAC0"/>
                </a:solidFill>
                <a:latin typeface="Segoe UI"/>
                <a:ea typeface="Segoe UI"/>
                <a:cs typeface="Segoe UI"/>
              </a:rPr>
              <a:t>FHIR</a:t>
            </a:r>
          </a:p>
          <a:p xmlns:a="http://schemas.openxmlformats.org/drawingml/2006/main">
            <a:pPr algn="ctr">
              <a:lnSpc>
                <a:spcPct val="100000"/>
              </a:lnSpc>
              <a:buNone/>
              <a:defRPr sz="1575" b="0">
                <a:solidFill>
                  <a:srgbClr val="B9BAC0"/>
                </a:solidFill>
                <a:latin typeface="Segoe UI"/>
                <a:ea typeface="Segoe UI"/>
                <a:cs typeface="Segoe UI"/>
              </a:defRPr>
            </a:pPr>
            <a:r>
              <a:rPr sz="1575" b="0">
                <a:solidFill>
                  <a:srgbClr val="B9BAC0"/>
                </a:solidFill>
                <a:latin typeface="Segoe UI"/>
                <a:ea typeface="Segoe UI"/>
                <a:cs typeface="Segoe UI"/>
              </a:rPr>
              <a:t>Agent memory</a:t>
            </a:r>
          </a:p>
        </p:txBody>
      </p:sp>
      <p:sp>
        <p:nvSpPr>
          <p:cNvPr id="22" name="s5-node-4">
            <a:extLst xmlns:a="http://schemas.openxmlformats.org/drawingml/2006/main">
              <a:ext uri="{FF2B5EF4-FFF2-40B4-BE49-F238E27FC236}">
                <a16:creationId xmlns:a16="http://schemas.microsoft.com/office/drawing/2014/main" id="{B98A409B-7467-44FB-A83E-21D47FB58BEA}"/>
              </a:ext>
            </a:extLst>
          </p:cNvPr>
          <p:cNvSpPr>
            <a:spLocks xmlns:a="http://schemas.openxmlformats.org/drawingml/2006/main" noGrp="1"/>
          </p:cNvSpPr>
          <p:nvPr/>
        </p:nvSpPr>
        <p:spPr>
          <a:xfrm xmlns:a="http://schemas.openxmlformats.org/drawingml/2006/main">
            <a:off x="9791700" y="2305050"/>
            <a:ext cx="1809750" cy="1466850"/>
          </a:xfrm>
          <a:prstGeom xmlns:a="http://schemas.openxmlformats.org/drawingml/2006/main" prst="roundRect">
            <a:avLst>
              <a:gd name="adj" fmla="val 10390"/>
            </a:avLst>
          </a:prstGeom>
          <a:solidFill xmlns:a="http://schemas.openxmlformats.org/drawingml/2006/main">
            <a:srgbClr val="191B20"/>
          </a:solidFill>
          <a:ln xmlns:a="http://schemas.openxmlformats.org/drawingml/2006/main" w="9525">
            <a:solidFill>
              <a:srgbClr val="353840"/>
            </a:solidFill>
            <a:prstDash val="solid"/>
          </a:ln>
        </p:spPr>
      </p:sp>
      <p:sp>
        <p:nvSpPr>
          <p:cNvPr id="23" name="s5-node-4-head">
            <a:extLst xmlns:a="http://schemas.openxmlformats.org/drawingml/2006/main">
              <a:ext uri="{FF2B5EF4-FFF2-40B4-BE49-F238E27FC236}">
                <a16:creationId xmlns:a16="http://schemas.microsoft.com/office/drawing/2014/main" id="{1AA39B44-6E51-4AB3-8C88-44F3DB49A4E0}"/>
              </a:ext>
            </a:extLst>
          </p:cNvPr>
          <p:cNvSpPr>
            <a:spLocks xmlns:a="http://schemas.openxmlformats.org/drawingml/2006/main" noGrp="1"/>
          </p:cNvSpPr>
          <p:nvPr/>
        </p:nvSpPr>
        <p:spPr>
          <a:xfrm xmlns:a="http://schemas.openxmlformats.org/drawingml/2006/main">
            <a:off x="9963150" y="2514600"/>
            <a:ext cx="14668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0000"/>
              </a:lnSpc>
              <a:buNone/>
              <a:defRPr sz="1350" b="1">
                <a:solidFill>
                  <a:srgbClr val="F4F4F5"/>
                </a:solidFill>
                <a:latin typeface="Consolas"/>
                <a:ea typeface="Consolas"/>
                <a:cs typeface="Consolas"/>
              </a:defRPr>
            </a:pPr>
            <a:r>
              <a:rPr sz="1350" b="1">
                <a:solidFill>
                  <a:srgbClr val="F4F4F5"/>
                </a:solidFill>
                <a:latin typeface="Consolas"/>
                <a:ea typeface="Consolas"/>
                <a:cs typeface="Consolas"/>
              </a:rPr>
              <a:t>ACTIONS</a:t>
            </a:r>
          </a:p>
        </p:txBody>
      </p:sp>
      <p:sp>
        <p:nvSpPr>
          <p:cNvPr id="24" name="s5-node-4-body">
            <a:extLst xmlns:a="http://schemas.openxmlformats.org/drawingml/2006/main">
              <a:ext uri="{FF2B5EF4-FFF2-40B4-BE49-F238E27FC236}">
                <a16:creationId xmlns:a16="http://schemas.microsoft.com/office/drawing/2014/main" id="{5851BB82-67B4-47DB-9879-BAE0EEF3C7EC}"/>
              </a:ext>
            </a:extLst>
          </p:cNvPr>
          <p:cNvSpPr>
            <a:spLocks xmlns:a="http://schemas.openxmlformats.org/drawingml/2006/main" noGrp="1"/>
          </p:cNvSpPr>
          <p:nvPr/>
        </p:nvSpPr>
        <p:spPr>
          <a:xfrm xmlns:a="http://schemas.openxmlformats.org/drawingml/2006/main">
            <a:off x="9963150" y="2914650"/>
            <a:ext cx="14668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5238"/>
          </a:bodyPr>
          <a:lstStyle xmlns:a="http://schemas.openxmlformats.org/drawingml/2006/main"/>
          <a:p xmlns:a="http://schemas.openxmlformats.org/drawingml/2006/main">
            <a:pPr algn="ctr">
              <a:lnSpc>
                <a:spcPct val="100000"/>
              </a:lnSpc>
              <a:buNone/>
              <a:defRPr sz="1575" b="0">
                <a:solidFill>
                  <a:srgbClr val="B9BAC0"/>
                </a:solidFill>
                <a:latin typeface="Segoe UI"/>
                <a:ea typeface="Segoe UI"/>
                <a:cs typeface="Segoe UI"/>
              </a:defRPr>
            </a:pPr>
            <a:r>
              <a:rPr sz="1575" b="0">
                <a:solidFill>
                  <a:srgbClr val="B9BAC0"/>
                </a:solidFill>
                <a:latin typeface="Segoe UI"/>
                <a:ea typeface="Segoe UI"/>
                <a:cs typeface="Segoe UI"/>
              </a:rPr>
              <a:t>Draft</a:t>
            </a:r>
          </a:p>
          <a:p xmlns:a="http://schemas.openxmlformats.org/drawingml/2006/main">
            <a:pPr algn="ctr">
              <a:lnSpc>
                <a:spcPct val="100000"/>
              </a:lnSpc>
              <a:buNone/>
              <a:defRPr sz="1575" b="0">
                <a:solidFill>
                  <a:srgbClr val="B9BAC0"/>
                </a:solidFill>
                <a:latin typeface="Segoe UI"/>
                <a:ea typeface="Segoe UI"/>
                <a:cs typeface="Segoe UI"/>
              </a:defRPr>
            </a:pPr>
            <a:r>
              <a:rPr sz="1575" b="0">
                <a:solidFill>
                  <a:srgbClr val="B9BAC0"/>
                </a:solidFill>
                <a:latin typeface="Segoe UI"/>
                <a:ea typeface="Segoe UI"/>
                <a:cs typeface="Segoe UI"/>
              </a:rPr>
              <a:t>Schedule</a:t>
            </a:r>
          </a:p>
          <a:p xmlns:a="http://schemas.openxmlformats.org/drawingml/2006/main">
            <a:pPr algn="ctr">
              <a:lnSpc>
                <a:spcPct val="100000"/>
              </a:lnSpc>
              <a:buNone/>
              <a:defRPr sz="1575" b="0">
                <a:solidFill>
                  <a:srgbClr val="B9BAC0"/>
                </a:solidFill>
                <a:latin typeface="Segoe UI"/>
                <a:ea typeface="Segoe UI"/>
                <a:cs typeface="Segoe UI"/>
              </a:defRPr>
            </a:pPr>
            <a:r>
              <a:rPr sz="1575" b="0">
                <a:solidFill>
                  <a:srgbClr val="B9BAC0"/>
                </a:solidFill>
                <a:latin typeface="Segoe UI"/>
                <a:ea typeface="Segoe UI"/>
                <a:cs typeface="Segoe UI"/>
              </a:rPr>
              <a:t>Escalate</a:t>
            </a:r>
          </a:p>
        </p:txBody>
      </p:sp>
      <p:sp>
        <p:nvSpPr>
          <p:cNvPr id="25" name="s5-bottom-rule">
            <a:extLst xmlns:a="http://schemas.openxmlformats.org/drawingml/2006/main">
              <a:ext uri="{FF2B5EF4-FFF2-40B4-BE49-F238E27FC236}">
                <a16:creationId xmlns:a16="http://schemas.microsoft.com/office/drawing/2014/main" id="{9EF55668-FCEF-4377-84FA-1EC01C72A069}"/>
              </a:ext>
            </a:extLst>
          </p:cNvPr>
          <p:cNvSpPr>
            <a:spLocks xmlns:a="http://schemas.openxmlformats.org/drawingml/2006/main" noGrp="1"/>
          </p:cNvSpPr>
          <p:nvPr/>
        </p:nvSpPr>
        <p:spPr>
          <a:xfrm xmlns:a="http://schemas.openxmlformats.org/drawingml/2006/main">
            <a:off x="609600" y="4686300"/>
            <a:ext cx="10972800" cy="0"/>
          </a:xfrm>
          <a:prstGeom xmlns:a="http://schemas.openxmlformats.org/drawingml/2006/main" prst="line">
            <a:avLst/>
          </a:prstGeom>
          <a:noFill xmlns:a="http://schemas.openxmlformats.org/drawingml/2006/main"/>
          <a:ln xmlns:a="http://schemas.openxmlformats.org/drawingml/2006/main" w="9525">
            <a:solidFill>
              <a:srgbClr val="353840"/>
            </a:solidFill>
            <a:prstDash val="solid"/>
          </a:ln>
        </p:spPr>
      </p:sp>
      <p:sp>
        <p:nvSpPr>
          <p:cNvPr id="26" name="s5-takeaway">
            <a:extLst xmlns:a="http://schemas.openxmlformats.org/drawingml/2006/main">
              <a:ext uri="{FF2B5EF4-FFF2-40B4-BE49-F238E27FC236}">
                <a16:creationId xmlns:a16="http://schemas.microsoft.com/office/drawing/2014/main" id="{BEFB37CD-59B3-4D08-B9EF-F3FEEDF41788}"/>
              </a:ext>
            </a:extLst>
          </p:cNvPr>
          <p:cNvSpPr>
            <a:spLocks xmlns:a="http://schemas.openxmlformats.org/drawingml/2006/main" noGrp="1"/>
          </p:cNvSpPr>
          <p:nvPr/>
        </p:nvSpPr>
        <p:spPr>
          <a:xfrm xmlns:a="http://schemas.openxmlformats.org/drawingml/2006/main">
            <a:off x="609600" y="5010150"/>
            <a:ext cx="98107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400" b="1">
                <a:solidFill>
                  <a:srgbClr val="F4F4F5"/>
                </a:solidFill>
                <a:latin typeface="Segoe UI"/>
                <a:ea typeface="Segoe UI"/>
                <a:cs typeface="Segoe UI"/>
              </a:defRPr>
            </a:pPr>
            <a:r>
              <a:rPr sz="2400" b="1">
                <a:solidFill>
                  <a:srgbClr val="F4F4F5"/>
                </a:solidFill>
                <a:latin typeface="Segoe UI"/>
                <a:ea typeface="Segoe UI"/>
                <a:cs typeface="Segoe UI"/>
              </a:rPr>
              <a:t>The substrate is open. Trust comes from the contracts around it.</a:t>
            </a:r>
          </a:p>
        </p:txBody>
      </p:sp>
    </p:spTree>
    <p:extLst>
      <p:ext uri="{BB962C8B-B14F-4D97-AF65-F5344CB8AC3E}">
        <p14:creationId xmlns:p14="http://schemas.microsoft.com/office/powerpoint/2010/main" val="768098679"/>
      </p:ext>
    </p:extLst>
  </p:cSld>
</p:sld>
</file>

<file path=ppt/slides/slide6.xml><?xml version="1.0" encoding="utf-8"?>
<p:sld xmlns:p="http://schemas.openxmlformats.org/presentationml/2006/main">
  <p:cSld>
    <p:bg>
      <p:bgPr>
        <a:solidFill xmlns:a="http://schemas.openxmlformats.org/drawingml/2006/main">
          <a:srgbClr val="111317"/>
        </a:solidFill>
      </p:bgPr>
    </p:bg>
    <p:spTree>
      <p:nvGrpSpPr>
        <p:cNvPr id="1" name=""/>
        <p:cNvGrpSpPr/>
        <p:nvPr/>
      </p:nvGrpSpPr>
      <p:grpSpPr>
        <a:xfrm xmlns:a="http://schemas.openxmlformats.org/drawingml/2006/main"/>
      </p:grpSpPr>
      <p:sp>
        <p:nvSpPr>
          <p:cNvPr id="18" name="s6-eyebrow">
            <a:extLst xmlns:a="http://schemas.openxmlformats.org/drawingml/2006/main">
              <a:ext uri="{FF2B5EF4-FFF2-40B4-BE49-F238E27FC236}">
                <a16:creationId xmlns:a16="http://schemas.microsoft.com/office/drawing/2014/main" id="{7A8F1E08-C74B-4B28-9F5B-CC33D02EF546}"/>
              </a:ext>
            </a:extLst>
          </p:cNvPr>
          <p:cNvSpPr>
            <a:spLocks xmlns:a="http://schemas.openxmlformats.org/drawingml/2006/main" noGrp="1"/>
          </p:cNvSpPr>
          <p:nvPr/>
        </p:nvSpPr>
        <p:spPr>
          <a:xfrm xmlns:a="http://schemas.openxmlformats.org/drawingml/2006/main">
            <a:off x="609600" y="28575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Consolas"/>
                <a:ea typeface="Consolas"/>
                <a:cs typeface="Consolas"/>
              </a:defRPr>
            </a:pPr>
            <a:r>
              <a:rPr sz="1050" b="1">
                <a:solidFill>
                  <a:srgbClr val="B9BAC0"/>
                </a:solidFill>
                <a:latin typeface="Consolas"/>
                <a:ea typeface="Consolas"/>
                <a:cs typeface="Consolas"/>
              </a:rPr>
              <a:t>TULA // MY ARIA</a:t>
            </a:r>
          </a:p>
        </p:txBody>
      </p:sp>
      <p:sp>
        <p:nvSpPr>
          <p:cNvPr id="2" name="s6-accent-rule">
            <a:extLst xmlns:a="http://schemas.openxmlformats.org/drawingml/2006/main">
              <a:ext uri="{FF2B5EF4-FFF2-40B4-BE49-F238E27FC236}">
                <a16:creationId xmlns:a16="http://schemas.microsoft.com/office/drawing/2014/main" id="{E211A57A-3090-4851-8B71-89A362832C4B}"/>
              </a:ext>
            </a:extLst>
          </p:cNvPr>
          <p:cNvSpPr>
            <a:spLocks xmlns:a="http://schemas.openxmlformats.org/drawingml/2006/main" noGrp="1"/>
          </p:cNvSpPr>
          <p:nvPr/>
        </p:nvSpPr>
        <p:spPr>
          <a:xfrm xmlns:a="http://schemas.openxmlformats.org/drawingml/2006/main">
            <a:off x="609600" y="590550"/>
            <a:ext cx="914400" cy="0"/>
          </a:xfrm>
          <a:prstGeom xmlns:a="http://schemas.openxmlformats.org/drawingml/2006/main" prst="line">
            <a:avLst/>
          </a:prstGeom>
          <a:noFill xmlns:a="http://schemas.openxmlformats.org/drawingml/2006/main"/>
          <a:ln xmlns:a="http://schemas.openxmlformats.org/drawingml/2006/main" w="28575">
            <a:solidFill>
              <a:srgbClr val="C33148"/>
            </a:solidFill>
            <a:prstDash val="solid"/>
          </a:ln>
        </p:spPr>
      </p:sp>
      <p:sp>
        <p:nvSpPr>
          <p:cNvPr id="3" name="s6-brand">
            <a:extLst xmlns:a="http://schemas.openxmlformats.org/drawingml/2006/main">
              <a:ext uri="{FF2B5EF4-FFF2-40B4-BE49-F238E27FC236}">
                <a16:creationId xmlns:a16="http://schemas.microsoft.com/office/drawing/2014/main" id="{AB01B8BF-9833-477C-BE66-13C046CCB258}"/>
              </a:ext>
            </a:extLst>
          </p:cNvPr>
          <p:cNvSpPr>
            <a:spLocks xmlns:a="http://schemas.openxmlformats.org/drawingml/2006/main" noGrp="1"/>
          </p:cNvSpPr>
          <p:nvPr/>
        </p:nvSpPr>
        <p:spPr>
          <a:xfrm xmlns:a="http://schemas.openxmlformats.org/drawingml/2006/main">
            <a:off x="609600" y="6457950"/>
            <a:ext cx="1714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Segoe UI"/>
                <a:ea typeface="Segoe UI"/>
                <a:cs typeface="Segoe UI"/>
              </a:defRPr>
            </a:pPr>
            <a:r>
              <a:rPr sz="1050" b="1">
                <a:solidFill>
                  <a:srgbClr val="B9BAC0"/>
                </a:solidFill>
                <a:latin typeface="Segoe UI"/>
                <a:ea typeface="Segoe UI"/>
                <a:cs typeface="Segoe UI"/>
              </a:rPr>
              <a:t>My Aria</a:t>
            </a:r>
          </a:p>
        </p:txBody>
      </p:sp>
      <p:sp>
        <p:nvSpPr>
          <p:cNvPr id="4" name="s6-number">
            <a:extLst xmlns:a="http://schemas.openxmlformats.org/drawingml/2006/main">
              <a:ext uri="{FF2B5EF4-FFF2-40B4-BE49-F238E27FC236}">
                <a16:creationId xmlns:a16="http://schemas.microsoft.com/office/drawing/2014/main" id="{D616DB6E-AC0F-4664-ACA3-7810A89ECDE8}"/>
              </a:ext>
            </a:extLst>
          </p:cNvPr>
          <p:cNvSpPr>
            <a:spLocks xmlns:a="http://schemas.openxmlformats.org/drawingml/2006/main" noGrp="1"/>
          </p:cNvSpPr>
          <p:nvPr/>
        </p:nvSpPr>
        <p:spPr>
          <a:xfrm xmlns:a="http://schemas.openxmlformats.org/drawingml/2006/main">
            <a:off x="11144250" y="6438900"/>
            <a:ext cx="438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1050" b="0">
                <a:solidFill>
                  <a:srgbClr val="7B7E87"/>
                </a:solidFill>
                <a:latin typeface="Consolas"/>
                <a:ea typeface="Consolas"/>
                <a:cs typeface="Consolas"/>
              </a:defRPr>
            </a:pPr>
            <a:r>
              <a:rPr sz="1050" b="0">
                <a:solidFill>
                  <a:srgbClr val="7B7E87"/>
                </a:solidFill>
                <a:latin typeface="Consolas"/>
                <a:ea typeface="Consolas"/>
                <a:cs typeface="Consolas"/>
              </a:rPr>
              <a:t>06</a:t>
            </a:r>
          </a:p>
        </p:txBody>
      </p:sp>
      <p:sp>
        <p:nvSpPr>
          <p:cNvPr id="5" name="s6-title">
            <a:extLst xmlns:a="http://schemas.openxmlformats.org/drawingml/2006/main">
              <a:ext uri="{FF2B5EF4-FFF2-40B4-BE49-F238E27FC236}">
                <a16:creationId xmlns:a16="http://schemas.microsoft.com/office/drawing/2014/main" id="{D6220F69-97CF-44B0-BD62-1610B45D4579}"/>
              </a:ext>
            </a:extLst>
          </p:cNvPr>
          <p:cNvSpPr>
            <a:spLocks xmlns:a="http://schemas.openxmlformats.org/drawingml/2006/main" noGrp="1"/>
          </p:cNvSpPr>
          <p:nvPr/>
        </p:nvSpPr>
        <p:spPr>
          <a:xfrm xmlns:a="http://schemas.openxmlformats.org/drawingml/2006/main">
            <a:off x="609600" y="781050"/>
            <a:ext cx="109728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3600" b="1">
                <a:solidFill>
                  <a:srgbClr val="F4F4F5"/>
                </a:solidFill>
                <a:latin typeface="Segoe UI"/>
                <a:ea typeface="Segoe UI"/>
                <a:cs typeface="Segoe UI"/>
              </a:defRPr>
            </a:pPr>
            <a:r>
              <a:rPr sz="3600" b="1">
                <a:solidFill>
                  <a:srgbClr val="F4F4F5"/>
                </a:solidFill>
                <a:latin typeface="Segoe UI"/>
                <a:ea typeface="Segoe UI"/>
                <a:cs typeface="Segoe UI"/>
              </a:rPr>
              <a:t>Tula proves the pattern in a harder domain.</a:t>
            </a:r>
          </a:p>
        </p:txBody>
      </p:sp>
      <p:sp>
        <p:nvSpPr>
          <p:cNvPr id="6" name="s6-lede">
            <a:extLst xmlns:a="http://schemas.openxmlformats.org/drawingml/2006/main">
              <a:ext uri="{FF2B5EF4-FFF2-40B4-BE49-F238E27FC236}">
                <a16:creationId xmlns:a16="http://schemas.microsoft.com/office/drawing/2014/main" id="{13A083C3-2ABE-4F35-9403-2AD61C41C0A2}"/>
              </a:ext>
            </a:extLst>
          </p:cNvPr>
          <p:cNvSpPr>
            <a:spLocks xmlns:a="http://schemas.openxmlformats.org/drawingml/2006/main" noGrp="1"/>
          </p:cNvSpPr>
          <p:nvPr/>
        </p:nvSpPr>
        <p:spPr>
          <a:xfrm xmlns:a="http://schemas.openxmlformats.org/drawingml/2006/main">
            <a:off x="609600" y="1657350"/>
            <a:ext cx="4000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3750"/>
          </a:bodyPr>
          <a:lstStyle xmlns:a="http://schemas.openxmlformats.org/drawingml/2006/main"/>
          <a:p xmlns:a="http://schemas.openxmlformats.org/drawingml/2006/main">
            <a:pPr algn="l">
              <a:lnSpc>
                <a:spcPct val="100000"/>
              </a:lnSpc>
              <a:buNone/>
              <a:defRPr sz="2400" b="1">
                <a:solidFill>
                  <a:srgbClr val="F4F4F5"/>
                </a:solidFill>
                <a:latin typeface="Segoe UI"/>
                <a:ea typeface="Segoe UI"/>
                <a:cs typeface="Segoe UI"/>
              </a:defRPr>
            </a:pPr>
            <a:r>
              <a:rPr sz="2400" b="1">
                <a:solidFill>
                  <a:srgbClr val="F4F4F5"/>
                </a:solidFill>
                <a:latin typeface="Segoe UI"/>
                <a:ea typeface="Segoe UI"/>
                <a:cs typeface="Segoe UI"/>
              </a:rPr>
              <a:t>A health-focused skill layer on OpenClaw.</a:t>
            </a:r>
          </a:p>
        </p:txBody>
      </p:sp>
      <p:sp>
        <p:nvSpPr>
          <p:cNvPr id="7" name="">
            <a:extLst xmlns:a="http://schemas.openxmlformats.org/drawingml/2006/main">
              <a:ext uri="{FF2B5EF4-FFF2-40B4-BE49-F238E27FC236}">
                <a16:creationId xmlns:a16="http://schemas.microsoft.com/office/drawing/2014/main" id="{E06A2ABE-D2CB-42CF-A5BE-651FCE3355F4}"/>
              </a:ext>
            </a:extLst>
          </p:cNvPr>
          <p:cNvSpPr>
            <a:spLocks xmlns:a="http://schemas.openxmlformats.org/drawingml/2006/main" noGrp="1"/>
          </p:cNvSpPr>
          <p:nvPr/>
        </p:nvSpPr>
        <p:spPr>
          <a:xfrm xmlns:a="http://schemas.openxmlformats.org/drawingml/2006/main">
            <a:off x="609600" y="2781300"/>
            <a:ext cx="3790950" cy="0"/>
          </a:xfrm>
          <a:prstGeom xmlns:a="http://schemas.openxmlformats.org/drawingml/2006/main" prst="line">
            <a:avLst/>
          </a:prstGeom>
          <a:noFill xmlns:a="http://schemas.openxmlformats.org/drawingml/2006/main"/>
          <a:ln xmlns:a="http://schemas.openxmlformats.org/drawingml/2006/main" w="19050">
            <a:solidFill>
              <a:srgbClr val="353840"/>
            </a:solidFill>
            <a:prstDash val="solid"/>
          </a:ln>
        </p:spPr>
      </p:sp>
      <p:sp>
        <p:nvSpPr>
          <p:cNvPr id="8" name="s6-proof-0-head">
            <a:extLst xmlns:a="http://schemas.openxmlformats.org/drawingml/2006/main">
              <a:ext uri="{FF2B5EF4-FFF2-40B4-BE49-F238E27FC236}">
                <a16:creationId xmlns:a16="http://schemas.microsoft.com/office/drawing/2014/main" id="{390257DC-B885-4A9C-B14B-85D3F989DAAF}"/>
              </a:ext>
            </a:extLst>
          </p:cNvPr>
          <p:cNvSpPr>
            <a:spLocks xmlns:a="http://schemas.openxmlformats.org/drawingml/2006/main" noGrp="1"/>
          </p:cNvSpPr>
          <p:nvPr/>
        </p:nvSpPr>
        <p:spPr>
          <a:xfrm xmlns:a="http://schemas.openxmlformats.org/drawingml/2006/main">
            <a:off x="609600" y="2914650"/>
            <a:ext cx="1238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275" b="1">
                <a:solidFill>
                  <a:srgbClr val="B9BAC0"/>
                </a:solidFill>
                <a:latin typeface="Consolas"/>
                <a:ea typeface="Consolas"/>
                <a:cs typeface="Consolas"/>
              </a:defRPr>
            </a:pPr>
            <a:r>
              <a:rPr sz="1275" b="1">
                <a:solidFill>
                  <a:srgbClr val="B9BAC0"/>
                </a:solidFill>
                <a:latin typeface="Consolas"/>
                <a:ea typeface="Consolas"/>
                <a:cs typeface="Consolas"/>
              </a:rPr>
              <a:t>PRIVATE</a:t>
            </a:r>
          </a:p>
        </p:txBody>
      </p:sp>
      <p:sp>
        <p:nvSpPr>
          <p:cNvPr id="9" name="s6-proof-0-body">
            <a:extLst xmlns:a="http://schemas.openxmlformats.org/drawingml/2006/main">
              <a:ext uri="{FF2B5EF4-FFF2-40B4-BE49-F238E27FC236}">
                <a16:creationId xmlns:a16="http://schemas.microsoft.com/office/drawing/2014/main" id="{F4922EA1-222E-4CDD-ABC7-60DDF8DC465B}"/>
              </a:ext>
            </a:extLst>
          </p:cNvPr>
          <p:cNvSpPr>
            <a:spLocks xmlns:a="http://schemas.openxmlformats.org/drawingml/2006/main" noGrp="1"/>
          </p:cNvSpPr>
          <p:nvPr/>
        </p:nvSpPr>
        <p:spPr>
          <a:xfrm xmlns:a="http://schemas.openxmlformats.org/drawingml/2006/main">
            <a:off x="1866900" y="2857500"/>
            <a:ext cx="25336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75" b="0">
                <a:solidFill>
                  <a:srgbClr val="F4F4F5"/>
                </a:solidFill>
                <a:latin typeface="Segoe UI"/>
                <a:ea typeface="Segoe UI"/>
                <a:cs typeface="Segoe UI"/>
              </a:defRPr>
            </a:pPr>
            <a:r>
              <a:rPr sz="1575" b="0">
                <a:solidFill>
                  <a:srgbClr val="F4F4F5"/>
                </a:solidFill>
                <a:latin typeface="Segoe UI"/>
                <a:ea typeface="Segoe UI"/>
                <a:cs typeface="Segoe UI"/>
              </a:rPr>
              <a:t>Single-user, self-hosted workspace</a:t>
            </a:r>
          </a:p>
        </p:txBody>
      </p:sp>
      <p:sp>
        <p:nvSpPr>
          <p:cNvPr id="10" name="">
            <a:extLst xmlns:a="http://schemas.openxmlformats.org/drawingml/2006/main">
              <a:ext uri="{FF2B5EF4-FFF2-40B4-BE49-F238E27FC236}">
                <a16:creationId xmlns:a16="http://schemas.microsoft.com/office/drawing/2014/main" id="{770AD003-4891-4C36-AA91-E73AF2A54130}"/>
              </a:ext>
            </a:extLst>
          </p:cNvPr>
          <p:cNvSpPr>
            <a:spLocks xmlns:a="http://schemas.openxmlformats.org/drawingml/2006/main" noGrp="1"/>
          </p:cNvSpPr>
          <p:nvPr/>
        </p:nvSpPr>
        <p:spPr>
          <a:xfrm xmlns:a="http://schemas.openxmlformats.org/drawingml/2006/main">
            <a:off x="609600" y="3771900"/>
            <a:ext cx="3790950" cy="0"/>
          </a:xfrm>
          <a:prstGeom xmlns:a="http://schemas.openxmlformats.org/drawingml/2006/main" prst="line">
            <a:avLst/>
          </a:prstGeom>
          <a:noFill xmlns:a="http://schemas.openxmlformats.org/drawingml/2006/main"/>
          <a:ln xmlns:a="http://schemas.openxmlformats.org/drawingml/2006/main" w="19050">
            <a:solidFill>
              <a:srgbClr val="353840"/>
            </a:solidFill>
            <a:prstDash val="solid"/>
          </a:ln>
        </p:spPr>
      </p:sp>
      <p:sp>
        <p:nvSpPr>
          <p:cNvPr id="11" name="s6-proof-1-head">
            <a:extLst xmlns:a="http://schemas.openxmlformats.org/drawingml/2006/main">
              <a:ext uri="{FF2B5EF4-FFF2-40B4-BE49-F238E27FC236}">
                <a16:creationId xmlns:a16="http://schemas.microsoft.com/office/drawing/2014/main" id="{4E63C112-DD2E-4FD6-BC60-EBA93337247F}"/>
              </a:ext>
            </a:extLst>
          </p:cNvPr>
          <p:cNvSpPr>
            <a:spLocks xmlns:a="http://schemas.openxmlformats.org/drawingml/2006/main" noGrp="1"/>
          </p:cNvSpPr>
          <p:nvPr/>
        </p:nvSpPr>
        <p:spPr>
          <a:xfrm xmlns:a="http://schemas.openxmlformats.org/drawingml/2006/main">
            <a:off x="609600" y="3905250"/>
            <a:ext cx="1238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275" b="1">
                <a:solidFill>
                  <a:srgbClr val="B9BAC0"/>
                </a:solidFill>
                <a:latin typeface="Consolas"/>
                <a:ea typeface="Consolas"/>
                <a:cs typeface="Consolas"/>
              </a:defRPr>
            </a:pPr>
            <a:r>
              <a:rPr sz="1275" b="1">
                <a:solidFill>
                  <a:srgbClr val="B9BAC0"/>
                </a:solidFill>
                <a:latin typeface="Consolas"/>
                <a:ea typeface="Consolas"/>
                <a:cs typeface="Consolas"/>
              </a:rPr>
              <a:t>SPECIFIC</a:t>
            </a:r>
          </a:p>
        </p:txBody>
      </p:sp>
      <p:sp>
        <p:nvSpPr>
          <p:cNvPr id="12" name="s6-proof-1-body">
            <a:extLst xmlns:a="http://schemas.openxmlformats.org/drawingml/2006/main">
              <a:ext uri="{FF2B5EF4-FFF2-40B4-BE49-F238E27FC236}">
                <a16:creationId xmlns:a16="http://schemas.microsoft.com/office/drawing/2014/main" id="{267D4B0E-8706-43A6-975C-40A512610A43}"/>
              </a:ext>
            </a:extLst>
          </p:cNvPr>
          <p:cNvSpPr>
            <a:spLocks xmlns:a="http://schemas.openxmlformats.org/drawingml/2006/main" noGrp="1"/>
          </p:cNvSpPr>
          <p:nvPr/>
        </p:nvSpPr>
        <p:spPr>
          <a:xfrm xmlns:a="http://schemas.openxmlformats.org/drawingml/2006/main">
            <a:off x="1866900" y="3848100"/>
            <a:ext cx="25336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75" b="0">
                <a:solidFill>
                  <a:srgbClr val="F4F4F5"/>
                </a:solidFill>
                <a:latin typeface="Segoe UI"/>
                <a:ea typeface="Segoe UI"/>
                <a:cs typeface="Segoe UI"/>
              </a:defRPr>
            </a:pPr>
            <a:r>
              <a:rPr sz="1575" b="0">
                <a:solidFill>
                  <a:srgbClr val="F4F4F5"/>
                </a:solidFill>
                <a:latin typeface="Segoe UI"/>
                <a:ea typeface="Segoe UI"/>
                <a:cs typeface="Segoe UI"/>
              </a:rPr>
              <a:t>Records, PDFs, visit prep, portal drafts</a:t>
            </a:r>
          </a:p>
        </p:txBody>
      </p:sp>
      <p:sp>
        <p:nvSpPr>
          <p:cNvPr id="13" name="">
            <a:extLst xmlns:a="http://schemas.openxmlformats.org/drawingml/2006/main">
              <a:ext uri="{FF2B5EF4-FFF2-40B4-BE49-F238E27FC236}">
                <a16:creationId xmlns:a16="http://schemas.microsoft.com/office/drawing/2014/main" id="{9FB18409-71B5-48F5-8819-3825D2E990B4}"/>
              </a:ext>
            </a:extLst>
          </p:cNvPr>
          <p:cNvSpPr>
            <a:spLocks xmlns:a="http://schemas.openxmlformats.org/drawingml/2006/main" noGrp="1"/>
          </p:cNvSpPr>
          <p:nvPr/>
        </p:nvSpPr>
        <p:spPr>
          <a:xfrm xmlns:a="http://schemas.openxmlformats.org/drawingml/2006/main">
            <a:off x="609600" y="4762500"/>
            <a:ext cx="3790950" cy="0"/>
          </a:xfrm>
          <a:prstGeom xmlns:a="http://schemas.openxmlformats.org/drawingml/2006/main" prst="line">
            <a:avLst/>
          </a:prstGeom>
          <a:noFill xmlns:a="http://schemas.openxmlformats.org/drawingml/2006/main"/>
          <a:ln xmlns:a="http://schemas.openxmlformats.org/drawingml/2006/main" w="19050">
            <a:solidFill>
              <a:srgbClr val="C33148"/>
            </a:solidFill>
            <a:prstDash val="solid"/>
          </a:ln>
        </p:spPr>
      </p:sp>
      <p:sp>
        <p:nvSpPr>
          <p:cNvPr id="14" name="s6-proof-2-head">
            <a:extLst xmlns:a="http://schemas.openxmlformats.org/drawingml/2006/main">
              <a:ext uri="{FF2B5EF4-FFF2-40B4-BE49-F238E27FC236}">
                <a16:creationId xmlns:a16="http://schemas.microsoft.com/office/drawing/2014/main" id="{9DE743EE-28A0-4609-898A-F6C464233408}"/>
              </a:ext>
            </a:extLst>
          </p:cNvPr>
          <p:cNvSpPr>
            <a:spLocks xmlns:a="http://schemas.openxmlformats.org/drawingml/2006/main" noGrp="1"/>
          </p:cNvSpPr>
          <p:nvPr/>
        </p:nvSpPr>
        <p:spPr>
          <a:xfrm xmlns:a="http://schemas.openxmlformats.org/drawingml/2006/main">
            <a:off x="609600" y="4895850"/>
            <a:ext cx="1238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275" b="1">
                <a:solidFill>
                  <a:srgbClr val="C33148"/>
                </a:solidFill>
                <a:latin typeface="Consolas"/>
                <a:ea typeface="Consolas"/>
                <a:cs typeface="Consolas"/>
              </a:defRPr>
            </a:pPr>
            <a:r>
              <a:rPr sz="1275" b="1">
                <a:solidFill>
                  <a:srgbClr val="C33148"/>
                </a:solidFill>
                <a:latin typeface="Consolas"/>
                <a:ea typeface="Consolas"/>
                <a:cs typeface="Consolas"/>
              </a:rPr>
              <a:t>TESTABLE</a:t>
            </a:r>
          </a:p>
        </p:txBody>
      </p:sp>
      <p:sp>
        <p:nvSpPr>
          <p:cNvPr id="15" name="s6-proof-2-body">
            <a:extLst xmlns:a="http://schemas.openxmlformats.org/drawingml/2006/main">
              <a:ext uri="{FF2B5EF4-FFF2-40B4-BE49-F238E27FC236}">
                <a16:creationId xmlns:a16="http://schemas.microsoft.com/office/drawing/2014/main" id="{308EF2A1-E97B-4B7F-A210-7E430B43CE44}"/>
              </a:ext>
            </a:extLst>
          </p:cNvPr>
          <p:cNvSpPr>
            <a:spLocks xmlns:a="http://schemas.openxmlformats.org/drawingml/2006/main" noGrp="1"/>
          </p:cNvSpPr>
          <p:nvPr/>
        </p:nvSpPr>
        <p:spPr>
          <a:xfrm xmlns:a="http://schemas.openxmlformats.org/drawingml/2006/main">
            <a:off x="1866900" y="4838700"/>
            <a:ext cx="25336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75" b="0">
                <a:solidFill>
                  <a:srgbClr val="F4F4F5"/>
                </a:solidFill>
                <a:latin typeface="Segoe UI"/>
                <a:ea typeface="Segoe UI"/>
                <a:cs typeface="Segoe UI"/>
              </a:defRPr>
            </a:pPr>
            <a:r>
              <a:rPr sz="1575" b="0">
                <a:solidFill>
                  <a:srgbClr val="F4F4F5"/>
                </a:solidFill>
                <a:latin typeface="Segoe UI"/>
                <a:ea typeface="Segoe UI"/>
                <a:cs typeface="Segoe UI"/>
              </a:rPr>
              <a:t>Synthetic fixtures and behavior evals</a:t>
            </a:r>
          </a:p>
        </p:txBody>
      </p:sp>
      <p:sp>
        <p:nvSpPr>
          <p:cNvPr id="16" name="s6-image-frame">
            <a:extLst xmlns:a="http://schemas.openxmlformats.org/drawingml/2006/main">
              <a:ext uri="{FF2B5EF4-FFF2-40B4-BE49-F238E27FC236}">
                <a16:creationId xmlns:a16="http://schemas.microsoft.com/office/drawing/2014/main" id="{88EF8D61-F711-4603-A2A5-8ED82199936B}"/>
              </a:ext>
            </a:extLst>
          </p:cNvPr>
          <p:cNvSpPr>
            <a:spLocks xmlns:a="http://schemas.openxmlformats.org/drawingml/2006/main" noGrp="1"/>
          </p:cNvSpPr>
          <p:nvPr/>
        </p:nvSpPr>
        <p:spPr>
          <a:xfrm xmlns:a="http://schemas.openxmlformats.org/drawingml/2006/main">
            <a:off x="4953000" y="1524000"/>
            <a:ext cx="6629400" cy="4476750"/>
          </a:xfrm>
          <a:prstGeom xmlns:a="http://schemas.openxmlformats.org/drawingml/2006/main" prst="roundRect">
            <a:avLst>
              <a:gd name="adj" fmla="val 3830"/>
            </a:avLst>
          </a:prstGeom>
          <a:solidFill xmlns:a="http://schemas.openxmlformats.org/drawingml/2006/main">
            <a:srgbClr val="191B20"/>
          </a:solidFill>
          <a:ln xmlns:a="http://schemas.openxmlformats.org/drawingml/2006/main" w="9525">
            <a:solidFill>
              <a:srgbClr val="353840"/>
            </a:solidFill>
            <a:prstDash val="solid"/>
          </a:ln>
        </p:spPr>
      </p:sp>
      <p:pic>
        <p:nvPicPr>
          <p:cNvPr id="34" name=""/>
          <p:cNvPicPr>
            <a:picLocks xmlns:a="http://schemas.openxmlformats.org/drawingml/2006/main" noChangeAspect="1"/>
          </p:cNvPicPr>
          <p:nvPr/>
        </p:nvPicPr>
        <p:blipFill>
          <a:blip xmlns:r="http://schemas.openxmlformats.org/officeDocument/2006/relationships" xmlns:a="http://schemas.openxmlformats.org/drawingml/2006/main" r:embed="R229a5179cba04a0d"/>
          <a:srcRect xmlns:a="http://schemas.openxmlformats.org/drawingml/2006/main" l="0" t="27092" r="0" b="27092"/>
          <a:stretch xmlns:a="http://schemas.openxmlformats.org/drawingml/2006/main">
            <a:fillRect l="0" t="0" r="0" b="0"/>
          </a:stretch>
        </p:blipFill>
        <p:spPr>
          <a:xfrm xmlns:a="http://schemas.openxmlformats.org/drawingml/2006/main">
            <a:off x="5067300" y="1638300"/>
            <a:ext cx="6400800" cy="4248150"/>
          </a:xfrm>
          <a:prstGeom xmlns:a="http://schemas.openxmlformats.org/drawingml/2006/main" prst="roundRect">
            <a:avLst>
              <a:gd name="adj" fmla="val 3139"/>
            </a:avLst>
          </a:prstGeom>
        </p:spPr>
      </p:pic>
    </p:spTree>
    <p:extLst>
      <p:ext uri="{BB962C8B-B14F-4D97-AF65-F5344CB8AC3E}">
        <p14:creationId xmlns:p14="http://schemas.microsoft.com/office/powerpoint/2010/main" val="2105298547"/>
      </p:ext>
    </p:extLst>
  </p:cSld>
</p:sld>
</file>

<file path=ppt/slides/slide7.xml><?xml version="1.0" encoding="utf-8"?>
<p:sld xmlns:p="http://schemas.openxmlformats.org/presentationml/2006/main">
  <p:cSld>
    <p:bg>
      <p:bgPr>
        <a:solidFill xmlns:a="http://schemas.openxmlformats.org/drawingml/2006/main">
          <a:srgbClr val="08090B"/>
        </a:solidFill>
      </p:bgPr>
    </p:bg>
    <p:spTree>
      <p:nvGrpSpPr>
        <p:cNvPr id="1" name=""/>
        <p:cNvGrpSpPr/>
        <p:nvPr/>
      </p:nvGrpSpPr>
      <p:grpSpPr>
        <a:xfrm xmlns:a="http://schemas.openxmlformats.org/drawingml/2006/main"/>
      </p:grpSpPr>
      <p:sp>
        <p:nvSpPr>
          <p:cNvPr id="14" name="s7-eyebrow">
            <a:extLst xmlns:a="http://schemas.openxmlformats.org/drawingml/2006/main">
              <a:ext uri="{FF2B5EF4-FFF2-40B4-BE49-F238E27FC236}">
                <a16:creationId xmlns:a16="http://schemas.microsoft.com/office/drawing/2014/main" id="{005147EF-B214-42E5-8C17-FAEBE2F6BA9B}"/>
              </a:ext>
            </a:extLst>
          </p:cNvPr>
          <p:cNvSpPr>
            <a:spLocks xmlns:a="http://schemas.openxmlformats.org/drawingml/2006/main" noGrp="1"/>
          </p:cNvSpPr>
          <p:nvPr/>
        </p:nvSpPr>
        <p:spPr>
          <a:xfrm xmlns:a="http://schemas.openxmlformats.org/drawingml/2006/main">
            <a:off x="609600" y="28575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Consolas"/>
                <a:ea typeface="Consolas"/>
                <a:cs typeface="Consolas"/>
              </a:defRPr>
            </a:pPr>
            <a:r>
              <a:rPr sz="1050" b="1">
                <a:solidFill>
                  <a:srgbClr val="B9BAC0"/>
                </a:solidFill>
                <a:latin typeface="Consolas"/>
                <a:ea typeface="Consolas"/>
                <a:cs typeface="Consolas"/>
              </a:rPr>
              <a:t>LIVE DEMO 02 // TULA + WAZA</a:t>
            </a:r>
          </a:p>
        </p:txBody>
      </p:sp>
      <p:sp>
        <p:nvSpPr>
          <p:cNvPr id="2" name="s7-accent-rule">
            <a:extLst xmlns:a="http://schemas.openxmlformats.org/drawingml/2006/main">
              <a:ext uri="{FF2B5EF4-FFF2-40B4-BE49-F238E27FC236}">
                <a16:creationId xmlns:a16="http://schemas.microsoft.com/office/drawing/2014/main" id="{AC72C70E-D0DC-4A0F-ABAE-7EAB75A2CC2B}"/>
              </a:ext>
            </a:extLst>
          </p:cNvPr>
          <p:cNvSpPr>
            <a:spLocks xmlns:a="http://schemas.openxmlformats.org/drawingml/2006/main" noGrp="1"/>
          </p:cNvSpPr>
          <p:nvPr/>
        </p:nvSpPr>
        <p:spPr>
          <a:xfrm xmlns:a="http://schemas.openxmlformats.org/drawingml/2006/main">
            <a:off x="609600" y="590550"/>
            <a:ext cx="914400" cy="0"/>
          </a:xfrm>
          <a:prstGeom xmlns:a="http://schemas.openxmlformats.org/drawingml/2006/main" prst="line">
            <a:avLst/>
          </a:prstGeom>
          <a:noFill xmlns:a="http://schemas.openxmlformats.org/drawingml/2006/main"/>
          <a:ln xmlns:a="http://schemas.openxmlformats.org/drawingml/2006/main" w="28575">
            <a:solidFill>
              <a:srgbClr val="C33148"/>
            </a:solidFill>
            <a:prstDash val="solid"/>
          </a:ln>
        </p:spPr>
      </p:sp>
      <p:sp>
        <p:nvSpPr>
          <p:cNvPr id="3" name="s7-brand">
            <a:extLst xmlns:a="http://schemas.openxmlformats.org/drawingml/2006/main">
              <a:ext uri="{FF2B5EF4-FFF2-40B4-BE49-F238E27FC236}">
                <a16:creationId xmlns:a16="http://schemas.microsoft.com/office/drawing/2014/main" id="{C711F5A2-C04D-485D-BC4C-E79977A857AA}"/>
              </a:ext>
            </a:extLst>
          </p:cNvPr>
          <p:cNvSpPr>
            <a:spLocks xmlns:a="http://schemas.openxmlformats.org/drawingml/2006/main" noGrp="1"/>
          </p:cNvSpPr>
          <p:nvPr/>
        </p:nvSpPr>
        <p:spPr>
          <a:xfrm xmlns:a="http://schemas.openxmlformats.org/drawingml/2006/main">
            <a:off x="609600" y="6457950"/>
            <a:ext cx="1714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Segoe UI"/>
                <a:ea typeface="Segoe UI"/>
                <a:cs typeface="Segoe UI"/>
              </a:defRPr>
            </a:pPr>
            <a:r>
              <a:rPr sz="1050" b="1">
                <a:solidFill>
                  <a:srgbClr val="B9BAC0"/>
                </a:solidFill>
                <a:latin typeface="Segoe UI"/>
                <a:ea typeface="Segoe UI"/>
                <a:cs typeface="Segoe UI"/>
              </a:rPr>
              <a:t>My Aria</a:t>
            </a:r>
          </a:p>
        </p:txBody>
      </p:sp>
      <p:sp>
        <p:nvSpPr>
          <p:cNvPr id="4" name="s7-number">
            <a:extLst xmlns:a="http://schemas.openxmlformats.org/drawingml/2006/main">
              <a:ext uri="{FF2B5EF4-FFF2-40B4-BE49-F238E27FC236}">
                <a16:creationId xmlns:a16="http://schemas.microsoft.com/office/drawing/2014/main" id="{7E8099D4-0CEB-4B18-B5BB-FB959F3AF342}"/>
              </a:ext>
            </a:extLst>
          </p:cNvPr>
          <p:cNvSpPr>
            <a:spLocks xmlns:a="http://schemas.openxmlformats.org/drawingml/2006/main" noGrp="1"/>
          </p:cNvSpPr>
          <p:nvPr/>
        </p:nvSpPr>
        <p:spPr>
          <a:xfrm xmlns:a="http://schemas.openxmlformats.org/drawingml/2006/main">
            <a:off x="11144250" y="6438900"/>
            <a:ext cx="438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1050" b="0">
                <a:solidFill>
                  <a:srgbClr val="7B7E87"/>
                </a:solidFill>
                <a:latin typeface="Consolas"/>
                <a:ea typeface="Consolas"/>
                <a:cs typeface="Consolas"/>
              </a:defRPr>
            </a:pPr>
            <a:r>
              <a:rPr sz="1050" b="0">
                <a:solidFill>
                  <a:srgbClr val="7B7E87"/>
                </a:solidFill>
                <a:latin typeface="Consolas"/>
                <a:ea typeface="Consolas"/>
                <a:cs typeface="Consolas"/>
              </a:rPr>
              <a:t>07</a:t>
            </a:r>
          </a:p>
        </p:txBody>
      </p:sp>
      <p:sp>
        <p:nvSpPr>
          <p:cNvPr id="5" name="s7-demo-number">
            <a:extLst xmlns:a="http://schemas.openxmlformats.org/drawingml/2006/main">
              <a:ext uri="{FF2B5EF4-FFF2-40B4-BE49-F238E27FC236}">
                <a16:creationId xmlns:a16="http://schemas.microsoft.com/office/drawing/2014/main" id="{C5BE5D93-6C51-491A-BF01-5689AE0D9EB4}"/>
              </a:ext>
            </a:extLst>
          </p:cNvPr>
          <p:cNvSpPr>
            <a:spLocks xmlns:a="http://schemas.openxmlformats.org/drawingml/2006/main" noGrp="1"/>
          </p:cNvSpPr>
          <p:nvPr/>
        </p:nvSpPr>
        <p:spPr>
          <a:xfrm xmlns:a="http://schemas.openxmlformats.org/drawingml/2006/main">
            <a:off x="609600" y="1428750"/>
            <a:ext cx="2476500" cy="2286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3500" b="1">
                <a:solidFill>
                  <a:srgbClr val="9B1C2C"/>
                </a:solidFill>
                <a:latin typeface="Consolas"/>
                <a:ea typeface="Consolas"/>
                <a:cs typeface="Consolas"/>
              </a:defRPr>
            </a:pPr>
            <a:r>
              <a:rPr sz="13500" b="1">
                <a:solidFill>
                  <a:srgbClr val="9B1C2C"/>
                </a:solidFill>
                <a:latin typeface="Consolas"/>
                <a:ea typeface="Consolas"/>
                <a:cs typeface="Consolas"/>
              </a:rPr>
              <a:t>02</a:t>
            </a:r>
          </a:p>
        </p:txBody>
      </p:sp>
      <p:sp>
        <p:nvSpPr>
          <p:cNvPr id="6" name="s7-title">
            <a:extLst xmlns:a="http://schemas.openxmlformats.org/drawingml/2006/main">
              <a:ext uri="{FF2B5EF4-FFF2-40B4-BE49-F238E27FC236}">
                <a16:creationId xmlns:a16="http://schemas.microsoft.com/office/drawing/2014/main" id="{EB125DA6-6A46-44DA-BAA6-550944A085B4}"/>
              </a:ext>
            </a:extLst>
          </p:cNvPr>
          <p:cNvSpPr>
            <a:spLocks xmlns:a="http://schemas.openxmlformats.org/drawingml/2006/main" noGrp="1"/>
          </p:cNvSpPr>
          <p:nvPr/>
        </p:nvSpPr>
        <p:spPr>
          <a:xfrm xmlns:a="http://schemas.openxmlformats.org/drawingml/2006/main">
            <a:off x="3429000" y="990600"/>
            <a:ext cx="7810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3600" b="1">
                <a:solidFill>
                  <a:srgbClr val="F4F4F5"/>
                </a:solidFill>
                <a:latin typeface="Segoe UI"/>
                <a:ea typeface="Segoe UI"/>
                <a:cs typeface="Segoe UI"/>
              </a:defRPr>
            </a:pPr>
            <a:r>
              <a:rPr sz="3600" b="1">
                <a:solidFill>
                  <a:srgbClr val="F4F4F5"/>
                </a:solidFill>
                <a:latin typeface="Segoe UI"/>
                <a:ea typeface="Segoe UI"/>
                <a:cs typeface="Segoe UI"/>
              </a:rPr>
              <a:t>Inspect the contract. Test it.</a:t>
            </a:r>
          </a:p>
        </p:txBody>
      </p:sp>
      <p:sp>
        <p:nvSpPr>
          <p:cNvPr id="7" name="s7-code-frame">
            <a:extLst xmlns:a="http://schemas.openxmlformats.org/drawingml/2006/main">
              <a:ext uri="{FF2B5EF4-FFF2-40B4-BE49-F238E27FC236}">
                <a16:creationId xmlns:a16="http://schemas.microsoft.com/office/drawing/2014/main" id="{1976635A-9257-4D2B-9DCF-62C42A8D719D}"/>
              </a:ext>
            </a:extLst>
          </p:cNvPr>
          <p:cNvSpPr>
            <a:spLocks xmlns:a="http://schemas.openxmlformats.org/drawingml/2006/main" noGrp="1"/>
          </p:cNvSpPr>
          <p:nvPr/>
        </p:nvSpPr>
        <p:spPr>
          <a:xfrm xmlns:a="http://schemas.openxmlformats.org/drawingml/2006/main">
            <a:off x="3429000" y="1866900"/>
            <a:ext cx="7810500" cy="2781300"/>
          </a:xfrm>
          <a:prstGeom xmlns:a="http://schemas.openxmlformats.org/drawingml/2006/main" prst="roundRect">
            <a:avLst>
              <a:gd name="adj" fmla="val 5479"/>
            </a:avLst>
          </a:prstGeom>
          <a:solidFill xmlns:a="http://schemas.openxmlformats.org/drawingml/2006/main">
            <a:srgbClr val="191B20"/>
          </a:solidFill>
          <a:ln xmlns:a="http://schemas.openxmlformats.org/drawingml/2006/main" w="9525">
            <a:solidFill>
              <a:srgbClr val="353840"/>
            </a:solidFill>
            <a:prstDash val="solid"/>
          </a:ln>
        </p:spPr>
      </p:sp>
      <p:sp>
        <p:nvSpPr>
          <p:cNvPr id="8" name="s7-code">
            <a:extLst xmlns:a="http://schemas.openxmlformats.org/drawingml/2006/main">
              <a:ext uri="{FF2B5EF4-FFF2-40B4-BE49-F238E27FC236}">
                <a16:creationId xmlns:a16="http://schemas.microsoft.com/office/drawing/2014/main" id="{30771993-0464-45D3-BD82-FC08AFE5721B}"/>
              </a:ext>
            </a:extLst>
          </p:cNvPr>
          <p:cNvSpPr>
            <a:spLocks xmlns:a="http://schemas.openxmlformats.org/drawingml/2006/main" noGrp="1"/>
          </p:cNvSpPr>
          <p:nvPr/>
        </p:nvSpPr>
        <p:spPr>
          <a:xfrm xmlns:a="http://schemas.openxmlformats.org/drawingml/2006/main">
            <a:off x="3733800" y="2152650"/>
            <a:ext cx="7181850" cy="2247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14000"/>
              </a:lnSpc>
              <a:buNone/>
              <a:defRPr sz="1650" b="0">
                <a:solidFill>
                  <a:srgbClr val="F4F4F5"/>
                </a:solidFill>
                <a:latin typeface="Consolas"/>
                <a:ea typeface="Consolas"/>
                <a:cs typeface="Consolas"/>
              </a:defRPr>
            </a:pPr>
            <a:r>
              <a:rPr sz="1650" b="0">
                <a:solidFill>
                  <a:srgbClr val="F4F4F5"/>
                </a:solidFill>
                <a:latin typeface="Consolas"/>
                <a:ea typeface="Consolas"/>
                <a:cs typeface="Consolas"/>
              </a:rPr>
              <a:t>USE FOR: upcoming visit prep</a:t>
            </a:r>
          </a:p>
          <a:p xmlns:a="http://schemas.openxmlformats.org/drawingml/2006/main">
            <a:pPr algn="l">
              <a:lnSpc>
                <a:spcPct val="114000"/>
              </a:lnSpc>
              <a:buNone/>
              <a:defRPr sz="1650" b="0">
                <a:solidFill>
                  <a:srgbClr val="F4F4F5"/>
                </a:solidFill>
                <a:latin typeface="Consolas"/>
                <a:ea typeface="Consolas"/>
                <a:cs typeface="Consolas"/>
              </a:defRPr>
            </a:pPr>
            <a:r>
              <a:rPr sz="1650" b="0">
                <a:solidFill>
                  <a:srgbClr val="F4F4F5"/>
                </a:solidFill>
                <a:latin typeface="Consolas"/>
                <a:ea typeface="Consolas"/>
                <a:cs typeface="Consolas"/>
              </a:rPr>
              <a:t>DO NOT USE FOR: diagnosis or treatment</a:t>
            </a:r>
          </a:p>
          <a:p xmlns:a="http://schemas.openxmlformats.org/drawingml/2006/main">
            <a:pPr algn="l">
              <a:lnSpc>
                <a:spcPct val="114000"/>
              </a:lnSpc>
              <a:buNone/>
              <a:defRPr sz="1650" b="0">
                <a:solidFill>
                  <a:srgbClr val="F4F4F5"/>
                </a:solidFill>
                <a:latin typeface="Consolas"/>
                <a:ea typeface="Consolas"/>
                <a:cs typeface="Consolas"/>
              </a:defRPr>
            </a:pPr>
            <a:r>
              <a:rPr sz="1650" b="0">
                <a:solidFill>
                  <a:srgbClr val="F4F4F5"/>
                </a:solidFill>
                <a:latin typeface="Consolas"/>
                <a:ea typeface="Consolas"/>
                <a:cs typeface="Consolas"/>
              </a:rPr>
              <a:t>PRIVACY: keep PHI in the workspace</a:t>
            </a:r>
          </a:p>
          <a:p xmlns:a="http://schemas.openxmlformats.org/drawingml/2006/main">
            <a:r>
              <a:t/>
            </a:r>
          </a:p>
          <a:p xmlns:a="http://schemas.openxmlformats.org/drawingml/2006/main">
            <a:pPr algn="l">
              <a:lnSpc>
                <a:spcPct val="114000"/>
              </a:lnSpc>
              <a:buNone/>
              <a:defRPr sz="1650" b="0">
                <a:solidFill>
                  <a:srgbClr val="F4F4F5"/>
                </a:solidFill>
                <a:latin typeface="Consolas"/>
                <a:ea typeface="Consolas"/>
                <a:cs typeface="Consolas"/>
              </a:defRPr>
            </a:pPr>
            <a:r>
              <a:rPr sz="1650" b="0">
                <a:solidFill>
                  <a:srgbClr val="F4F4F5"/>
                </a:solidFill>
                <a:latin typeface="Consolas"/>
                <a:ea typeface="Consolas"/>
                <a:cs typeface="Consolas"/>
              </a:rPr>
              <a:t>waza check skills/prep-my-visit</a:t>
            </a:r>
          </a:p>
          <a:p xmlns:a="http://schemas.openxmlformats.org/drawingml/2006/main">
            <a:pPr algn="l">
              <a:lnSpc>
                <a:spcPct val="114000"/>
              </a:lnSpc>
              <a:buNone/>
              <a:defRPr sz="1650" b="0">
                <a:solidFill>
                  <a:srgbClr val="F4F4F5"/>
                </a:solidFill>
                <a:latin typeface="Consolas"/>
                <a:ea typeface="Consolas"/>
                <a:cs typeface="Consolas"/>
              </a:defRPr>
            </a:pPr>
            <a:r>
              <a:rPr sz="1650" b="0">
                <a:solidFill>
                  <a:srgbClr val="F4F4F5"/>
                </a:solidFill>
                <a:latin typeface="Consolas"/>
                <a:ea typeface="Consolas"/>
                <a:cs typeface="Consolas"/>
              </a:rPr>
              <a:t>waza run evals/prep-my-visit/eval.yaml -v</a:t>
            </a:r>
          </a:p>
        </p:txBody>
      </p:sp>
      <p:sp>
        <p:nvSpPr>
          <p:cNvPr id="9" name="s7-step-a">
            <a:extLst xmlns:a="http://schemas.openxmlformats.org/drawingml/2006/main">
              <a:ext uri="{FF2B5EF4-FFF2-40B4-BE49-F238E27FC236}">
                <a16:creationId xmlns:a16="http://schemas.microsoft.com/office/drawing/2014/main" id="{5941249B-BA9E-4C2B-9D4F-1FDDEB815F37}"/>
              </a:ext>
            </a:extLst>
          </p:cNvPr>
          <p:cNvSpPr>
            <a:spLocks xmlns:a="http://schemas.openxmlformats.org/drawingml/2006/main" noGrp="1"/>
          </p:cNvSpPr>
          <p:nvPr/>
        </p:nvSpPr>
        <p:spPr>
          <a:xfrm xmlns:a="http://schemas.openxmlformats.org/drawingml/2006/main">
            <a:off x="3429000" y="5048250"/>
            <a:ext cx="2190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350" b="1">
                <a:solidFill>
                  <a:srgbClr val="C33148"/>
                </a:solidFill>
                <a:latin typeface="Consolas"/>
                <a:ea typeface="Consolas"/>
                <a:cs typeface="Consolas"/>
              </a:defRPr>
            </a:pPr>
            <a:r>
              <a:rPr sz="1350" b="1">
                <a:solidFill>
                  <a:srgbClr val="C33148"/>
                </a:solidFill>
                <a:latin typeface="Consolas"/>
                <a:ea typeface="Consolas"/>
                <a:cs typeface="Consolas"/>
              </a:rPr>
              <a:t>OPEN SKILL.md</a:t>
            </a:r>
          </a:p>
        </p:txBody>
      </p:sp>
      <p:sp>
        <p:nvSpPr>
          <p:cNvPr id="10" name="s7-step-arrow-a">
            <a:extLst xmlns:a="http://schemas.openxmlformats.org/drawingml/2006/main">
              <a:ext uri="{FF2B5EF4-FFF2-40B4-BE49-F238E27FC236}">
                <a16:creationId xmlns:a16="http://schemas.microsoft.com/office/drawing/2014/main" id="{BEECDFF6-9A87-4890-B5D8-8D01BA39A4A4}"/>
              </a:ext>
            </a:extLst>
          </p:cNvPr>
          <p:cNvSpPr>
            <a:spLocks xmlns:a="http://schemas.openxmlformats.org/drawingml/2006/main" noGrp="1"/>
          </p:cNvSpPr>
          <p:nvPr/>
        </p:nvSpPr>
        <p:spPr>
          <a:xfrm xmlns:a="http://schemas.openxmlformats.org/drawingml/2006/main">
            <a:off x="5581650" y="4972050"/>
            <a:ext cx="4762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0000"/>
              </a:lnSpc>
              <a:buNone/>
              <a:defRPr sz="2100" b="0">
                <a:solidFill>
                  <a:srgbClr val="7B7E87"/>
                </a:solidFill>
                <a:latin typeface="Segoe UI"/>
                <a:ea typeface="Segoe UI"/>
                <a:cs typeface="Segoe UI"/>
              </a:defRPr>
            </a:pPr>
            <a:r>
              <a:rPr sz="2100" b="0">
                <a:solidFill>
                  <a:srgbClr val="7B7E87"/>
                </a:solidFill>
                <a:latin typeface="Segoe UI"/>
                <a:ea typeface="Segoe UI"/>
                <a:cs typeface="Segoe UI"/>
              </a:rPr>
              <a:t>→</a:t>
            </a:r>
          </a:p>
        </p:txBody>
      </p:sp>
      <p:sp>
        <p:nvSpPr>
          <p:cNvPr id="11" name="s7-step-b">
            <a:extLst xmlns:a="http://schemas.openxmlformats.org/drawingml/2006/main">
              <a:ext uri="{FF2B5EF4-FFF2-40B4-BE49-F238E27FC236}">
                <a16:creationId xmlns:a16="http://schemas.microsoft.com/office/drawing/2014/main" id="{B635B3B5-3AD9-4E0E-BB2C-A9387C252F8D}"/>
              </a:ext>
            </a:extLst>
          </p:cNvPr>
          <p:cNvSpPr>
            <a:spLocks xmlns:a="http://schemas.openxmlformats.org/drawingml/2006/main" noGrp="1"/>
          </p:cNvSpPr>
          <p:nvPr/>
        </p:nvSpPr>
        <p:spPr>
          <a:xfrm xmlns:a="http://schemas.openxmlformats.org/drawingml/2006/main">
            <a:off x="6153150" y="5048250"/>
            <a:ext cx="2476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350" b="1">
                <a:solidFill>
                  <a:srgbClr val="F4F4F5"/>
                </a:solidFill>
                <a:latin typeface="Consolas"/>
                <a:ea typeface="Consolas"/>
                <a:cs typeface="Consolas"/>
              </a:defRPr>
            </a:pPr>
            <a:r>
              <a:rPr sz="1350" b="1">
                <a:solidFill>
                  <a:srgbClr val="F4F4F5"/>
                </a:solidFill>
                <a:latin typeface="Consolas"/>
                <a:ea typeface="Consolas"/>
                <a:cs typeface="Consolas"/>
              </a:rPr>
              <a:t>OPEN FAILURE TEST</a:t>
            </a:r>
          </a:p>
        </p:txBody>
      </p:sp>
      <p:sp>
        <p:nvSpPr>
          <p:cNvPr id="12" name="s7-step-arrow-b">
            <a:extLst xmlns:a="http://schemas.openxmlformats.org/drawingml/2006/main">
              <a:ext uri="{FF2B5EF4-FFF2-40B4-BE49-F238E27FC236}">
                <a16:creationId xmlns:a16="http://schemas.microsoft.com/office/drawing/2014/main" id="{8591EB51-05C6-4E6D-B614-07D6C62D41C7}"/>
              </a:ext>
            </a:extLst>
          </p:cNvPr>
          <p:cNvSpPr>
            <a:spLocks xmlns:a="http://schemas.openxmlformats.org/drawingml/2006/main" noGrp="1"/>
          </p:cNvSpPr>
          <p:nvPr/>
        </p:nvSpPr>
        <p:spPr>
          <a:xfrm xmlns:a="http://schemas.openxmlformats.org/drawingml/2006/main">
            <a:off x="8572500" y="4972050"/>
            <a:ext cx="4762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0000"/>
              </a:lnSpc>
              <a:buNone/>
              <a:defRPr sz="2100" b="0">
                <a:solidFill>
                  <a:srgbClr val="7B7E87"/>
                </a:solidFill>
                <a:latin typeface="Segoe UI"/>
                <a:ea typeface="Segoe UI"/>
                <a:cs typeface="Segoe UI"/>
              </a:defRPr>
            </a:pPr>
            <a:r>
              <a:rPr sz="2100" b="0">
                <a:solidFill>
                  <a:srgbClr val="7B7E87"/>
                </a:solidFill>
                <a:latin typeface="Segoe UI"/>
                <a:ea typeface="Segoe UI"/>
                <a:cs typeface="Segoe UI"/>
              </a:rPr>
              <a:t>→</a:t>
            </a:r>
          </a:p>
        </p:txBody>
      </p:sp>
      <p:sp>
        <p:nvSpPr>
          <p:cNvPr id="13" name="s7-step-c">
            <a:extLst xmlns:a="http://schemas.openxmlformats.org/drawingml/2006/main">
              <a:ext uri="{FF2B5EF4-FFF2-40B4-BE49-F238E27FC236}">
                <a16:creationId xmlns:a16="http://schemas.microsoft.com/office/drawing/2014/main" id="{F3F80CD4-14D7-41F3-97A0-984D2952FE1C}"/>
              </a:ext>
            </a:extLst>
          </p:cNvPr>
          <p:cNvSpPr>
            <a:spLocks xmlns:a="http://schemas.openxmlformats.org/drawingml/2006/main" noGrp="1"/>
          </p:cNvSpPr>
          <p:nvPr/>
        </p:nvSpPr>
        <p:spPr>
          <a:xfrm xmlns:a="http://schemas.openxmlformats.org/drawingml/2006/main">
            <a:off x="9144000" y="5048250"/>
            <a:ext cx="2095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350" b="1">
                <a:solidFill>
                  <a:srgbClr val="4D93C6"/>
                </a:solidFill>
                <a:latin typeface="Consolas"/>
                <a:ea typeface="Consolas"/>
                <a:cs typeface="Consolas"/>
              </a:defRPr>
            </a:pPr>
            <a:r>
              <a:rPr sz="1350" b="1">
                <a:solidFill>
                  <a:srgbClr val="4D93C6"/>
                </a:solidFill>
                <a:latin typeface="Consolas"/>
                <a:ea typeface="Consolas"/>
                <a:cs typeface="Consolas"/>
              </a:rPr>
              <a:t>RUN WAZA</a:t>
            </a:r>
          </a:p>
        </p:txBody>
      </p:sp>
    </p:spTree>
    <p:extLst>
      <p:ext uri="{BB962C8B-B14F-4D97-AF65-F5344CB8AC3E}">
        <p14:creationId xmlns:p14="http://schemas.microsoft.com/office/powerpoint/2010/main" val="407370641"/>
      </p:ext>
    </p:extLst>
  </p:cSld>
</p:sld>
</file>

<file path=ppt/slides/slide8.xml><?xml version="1.0" encoding="utf-8"?>
<p:sld xmlns:p="http://schemas.openxmlformats.org/presentationml/2006/main">
  <p:cSld>
    <p:bg>
      <p:bgPr>
        <a:solidFill xmlns:a="http://schemas.openxmlformats.org/drawingml/2006/main">
          <a:srgbClr val="111317"/>
        </a:solidFill>
      </p:bgPr>
    </p:bg>
    <p:spTree>
      <p:nvGrpSpPr>
        <p:cNvPr id="1" name=""/>
        <p:cNvGrpSpPr/>
        <p:nvPr/>
      </p:nvGrpSpPr>
      <p:grpSpPr>
        <a:xfrm xmlns:a="http://schemas.openxmlformats.org/drawingml/2006/main"/>
      </p:grpSpPr>
      <p:sp>
        <p:nvSpPr>
          <p:cNvPr id="24" name="s8-eyebrow">
            <a:extLst xmlns:a="http://schemas.openxmlformats.org/drawingml/2006/main">
              <a:ext uri="{FF2B5EF4-FFF2-40B4-BE49-F238E27FC236}">
                <a16:creationId xmlns:a16="http://schemas.microsoft.com/office/drawing/2014/main" id="{A11A5749-A970-4EEF-86D8-BB3C38CC3E01}"/>
              </a:ext>
            </a:extLst>
          </p:cNvPr>
          <p:cNvSpPr>
            <a:spLocks xmlns:a="http://schemas.openxmlformats.org/drawingml/2006/main" noGrp="1"/>
          </p:cNvSpPr>
          <p:nvPr/>
        </p:nvSpPr>
        <p:spPr>
          <a:xfrm xmlns:a="http://schemas.openxmlformats.org/drawingml/2006/main">
            <a:off x="609600" y="28575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Consolas"/>
                <a:ea typeface="Consolas"/>
                <a:cs typeface="Consolas"/>
              </a:defRPr>
            </a:pPr>
            <a:r>
              <a:rPr sz="1050" b="1">
                <a:solidFill>
                  <a:srgbClr val="B9BAC0"/>
                </a:solidFill>
                <a:latin typeface="Consolas"/>
                <a:ea typeface="Consolas"/>
                <a:cs typeface="Consolas"/>
              </a:rPr>
              <a:t>BEHAVIOR EVALUATION</a:t>
            </a:r>
          </a:p>
        </p:txBody>
      </p:sp>
      <p:sp>
        <p:nvSpPr>
          <p:cNvPr id="2" name="s8-accent-rule">
            <a:extLst xmlns:a="http://schemas.openxmlformats.org/drawingml/2006/main">
              <a:ext uri="{FF2B5EF4-FFF2-40B4-BE49-F238E27FC236}">
                <a16:creationId xmlns:a16="http://schemas.microsoft.com/office/drawing/2014/main" id="{CA7AEEB6-0002-4DE1-94D6-4D0618344071}"/>
              </a:ext>
            </a:extLst>
          </p:cNvPr>
          <p:cNvSpPr>
            <a:spLocks xmlns:a="http://schemas.openxmlformats.org/drawingml/2006/main" noGrp="1"/>
          </p:cNvSpPr>
          <p:nvPr/>
        </p:nvSpPr>
        <p:spPr>
          <a:xfrm xmlns:a="http://schemas.openxmlformats.org/drawingml/2006/main">
            <a:off x="609600" y="590550"/>
            <a:ext cx="914400" cy="0"/>
          </a:xfrm>
          <a:prstGeom xmlns:a="http://schemas.openxmlformats.org/drawingml/2006/main" prst="line">
            <a:avLst/>
          </a:prstGeom>
          <a:noFill xmlns:a="http://schemas.openxmlformats.org/drawingml/2006/main"/>
          <a:ln xmlns:a="http://schemas.openxmlformats.org/drawingml/2006/main" w="28575">
            <a:solidFill>
              <a:srgbClr val="C33148"/>
            </a:solidFill>
            <a:prstDash val="solid"/>
          </a:ln>
        </p:spPr>
      </p:sp>
      <p:sp>
        <p:nvSpPr>
          <p:cNvPr id="3" name="s8-brand">
            <a:extLst xmlns:a="http://schemas.openxmlformats.org/drawingml/2006/main">
              <a:ext uri="{FF2B5EF4-FFF2-40B4-BE49-F238E27FC236}">
                <a16:creationId xmlns:a16="http://schemas.microsoft.com/office/drawing/2014/main" id="{5DF3C629-FE0B-4FAE-8E3E-B61CF184470E}"/>
              </a:ext>
            </a:extLst>
          </p:cNvPr>
          <p:cNvSpPr>
            <a:spLocks xmlns:a="http://schemas.openxmlformats.org/drawingml/2006/main" noGrp="1"/>
          </p:cNvSpPr>
          <p:nvPr/>
        </p:nvSpPr>
        <p:spPr>
          <a:xfrm xmlns:a="http://schemas.openxmlformats.org/drawingml/2006/main">
            <a:off x="609600" y="6457950"/>
            <a:ext cx="1714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Segoe UI"/>
                <a:ea typeface="Segoe UI"/>
                <a:cs typeface="Segoe UI"/>
              </a:defRPr>
            </a:pPr>
            <a:r>
              <a:rPr sz="1050" b="1">
                <a:solidFill>
                  <a:srgbClr val="B9BAC0"/>
                </a:solidFill>
                <a:latin typeface="Segoe UI"/>
                <a:ea typeface="Segoe UI"/>
                <a:cs typeface="Segoe UI"/>
              </a:rPr>
              <a:t>My Aria</a:t>
            </a:r>
          </a:p>
        </p:txBody>
      </p:sp>
      <p:sp>
        <p:nvSpPr>
          <p:cNvPr id="4" name="s8-number">
            <a:extLst xmlns:a="http://schemas.openxmlformats.org/drawingml/2006/main">
              <a:ext uri="{FF2B5EF4-FFF2-40B4-BE49-F238E27FC236}">
                <a16:creationId xmlns:a16="http://schemas.microsoft.com/office/drawing/2014/main" id="{9516D6C6-A41D-4A76-949C-16A8D2A65B2A}"/>
              </a:ext>
            </a:extLst>
          </p:cNvPr>
          <p:cNvSpPr>
            <a:spLocks xmlns:a="http://schemas.openxmlformats.org/drawingml/2006/main" noGrp="1"/>
          </p:cNvSpPr>
          <p:nvPr/>
        </p:nvSpPr>
        <p:spPr>
          <a:xfrm xmlns:a="http://schemas.openxmlformats.org/drawingml/2006/main">
            <a:off x="11144250" y="6438900"/>
            <a:ext cx="438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1050" b="0">
                <a:solidFill>
                  <a:srgbClr val="7B7E87"/>
                </a:solidFill>
                <a:latin typeface="Consolas"/>
                <a:ea typeface="Consolas"/>
                <a:cs typeface="Consolas"/>
              </a:defRPr>
            </a:pPr>
            <a:r>
              <a:rPr sz="1050" b="0">
                <a:solidFill>
                  <a:srgbClr val="7B7E87"/>
                </a:solidFill>
                <a:latin typeface="Consolas"/>
                <a:ea typeface="Consolas"/>
                <a:cs typeface="Consolas"/>
              </a:rPr>
              <a:t>08</a:t>
            </a:r>
          </a:p>
        </p:txBody>
      </p:sp>
      <p:sp>
        <p:nvSpPr>
          <p:cNvPr id="5" name="s8-title">
            <a:extLst xmlns:a="http://schemas.openxmlformats.org/drawingml/2006/main">
              <a:ext uri="{FF2B5EF4-FFF2-40B4-BE49-F238E27FC236}">
                <a16:creationId xmlns:a16="http://schemas.microsoft.com/office/drawing/2014/main" id="{79EED261-1171-40CA-9DBD-0818DCB2DF6D}"/>
              </a:ext>
            </a:extLst>
          </p:cNvPr>
          <p:cNvSpPr>
            <a:spLocks xmlns:a="http://schemas.openxmlformats.org/drawingml/2006/main" noGrp="1"/>
          </p:cNvSpPr>
          <p:nvPr/>
        </p:nvSpPr>
        <p:spPr>
          <a:xfrm xmlns:a="http://schemas.openxmlformats.org/drawingml/2006/main">
            <a:off x="609600" y="781050"/>
            <a:ext cx="109728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3600" b="1">
                <a:solidFill>
                  <a:srgbClr val="F4F4F5"/>
                </a:solidFill>
                <a:latin typeface="Segoe UI"/>
                <a:ea typeface="Segoe UI"/>
                <a:cs typeface="Segoe UI"/>
              </a:defRPr>
            </a:pPr>
            <a:r>
              <a:rPr sz="3600" b="1">
                <a:solidFill>
                  <a:srgbClr val="F4F4F5"/>
                </a:solidFill>
                <a:latin typeface="Segoe UI"/>
                <a:ea typeface="Segoe UI"/>
                <a:cs typeface="Segoe UI"/>
              </a:rPr>
              <a:t>Failure modes belong in the spec.</a:t>
            </a:r>
          </a:p>
        </p:txBody>
      </p:sp>
      <p:sp>
        <p:nvSpPr>
          <p:cNvPr id="6" name="s8-78">
            <a:extLst xmlns:a="http://schemas.openxmlformats.org/drawingml/2006/main">
              <a:ext uri="{FF2B5EF4-FFF2-40B4-BE49-F238E27FC236}">
                <a16:creationId xmlns:a16="http://schemas.microsoft.com/office/drawing/2014/main" id="{B87C7D93-0618-4393-985C-803A6B16606B}"/>
              </a:ext>
            </a:extLst>
          </p:cNvPr>
          <p:cNvSpPr>
            <a:spLocks xmlns:a="http://schemas.openxmlformats.org/drawingml/2006/main" noGrp="1"/>
          </p:cNvSpPr>
          <p:nvPr/>
        </p:nvSpPr>
        <p:spPr>
          <a:xfrm xmlns:a="http://schemas.openxmlformats.org/drawingml/2006/main">
            <a:off x="609600" y="1695450"/>
            <a:ext cx="285750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650" b="1">
                <a:solidFill>
                  <a:srgbClr val="C33148"/>
                </a:solidFill>
                <a:latin typeface="Consolas"/>
                <a:ea typeface="Consolas"/>
                <a:cs typeface="Consolas"/>
              </a:defRPr>
            </a:pPr>
            <a:r>
              <a:rPr sz="10650" b="1">
                <a:solidFill>
                  <a:srgbClr val="C33148"/>
                </a:solidFill>
                <a:latin typeface="Consolas"/>
                <a:ea typeface="Consolas"/>
                <a:cs typeface="Consolas"/>
              </a:rPr>
              <a:t>78</a:t>
            </a:r>
          </a:p>
        </p:txBody>
      </p:sp>
      <p:sp>
        <p:nvSpPr>
          <p:cNvPr id="7" name="s8-behavior-tasks">
            <a:extLst xmlns:a="http://schemas.openxmlformats.org/drawingml/2006/main">
              <a:ext uri="{FF2B5EF4-FFF2-40B4-BE49-F238E27FC236}">
                <a16:creationId xmlns:a16="http://schemas.microsoft.com/office/drawing/2014/main" id="{6C08C6C8-3D02-47C0-8A33-76AF1201A339}"/>
              </a:ext>
            </a:extLst>
          </p:cNvPr>
          <p:cNvSpPr>
            <a:spLocks xmlns:a="http://schemas.openxmlformats.org/drawingml/2006/main" noGrp="1"/>
          </p:cNvSpPr>
          <p:nvPr/>
        </p:nvSpPr>
        <p:spPr>
          <a:xfrm xmlns:a="http://schemas.openxmlformats.org/drawingml/2006/main">
            <a:off x="685800" y="3390900"/>
            <a:ext cx="26670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100" b="1">
                <a:solidFill>
                  <a:srgbClr val="F4F4F5"/>
                </a:solidFill>
                <a:latin typeface="Segoe UI"/>
                <a:ea typeface="Segoe UI"/>
                <a:cs typeface="Segoe UI"/>
              </a:defRPr>
            </a:pPr>
            <a:r>
              <a:rPr sz="2100" b="1">
                <a:solidFill>
                  <a:srgbClr val="F4F4F5"/>
                </a:solidFill>
                <a:latin typeface="Segoe UI"/>
                <a:ea typeface="Segoe UI"/>
                <a:cs typeface="Segoe UI"/>
              </a:rPr>
              <a:t>behavior tasks</a:t>
            </a:r>
          </a:p>
        </p:txBody>
      </p:sp>
      <p:sp>
        <p:nvSpPr>
          <p:cNvPr id="8" name="s8-scope">
            <a:extLst xmlns:a="http://schemas.openxmlformats.org/drawingml/2006/main">
              <a:ext uri="{FF2B5EF4-FFF2-40B4-BE49-F238E27FC236}">
                <a16:creationId xmlns:a16="http://schemas.microsoft.com/office/drawing/2014/main" id="{22A52CB8-D166-4803-A1F0-0A9CEB5BE2C0}"/>
              </a:ext>
            </a:extLst>
          </p:cNvPr>
          <p:cNvSpPr>
            <a:spLocks xmlns:a="http://schemas.openxmlformats.org/drawingml/2006/main" noGrp="1"/>
          </p:cNvSpPr>
          <p:nvPr/>
        </p:nvSpPr>
        <p:spPr>
          <a:xfrm xmlns:a="http://schemas.openxmlformats.org/drawingml/2006/main">
            <a:off x="685800" y="3867150"/>
            <a:ext cx="2857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75" b="0">
                <a:solidFill>
                  <a:srgbClr val="B9BAC0"/>
                </a:solidFill>
                <a:latin typeface="Segoe UI"/>
                <a:ea typeface="Segoe UI"/>
                <a:cs typeface="Segoe UI"/>
              </a:defRPr>
            </a:pPr>
            <a:r>
              <a:rPr sz="1575" b="0">
                <a:solidFill>
                  <a:srgbClr val="B9BAC0"/>
                </a:solidFill>
                <a:latin typeface="Segoe UI"/>
                <a:ea typeface="Segoe UI"/>
                <a:cs typeface="Segoe UI"/>
              </a:rPr>
              <a:t>8 skills + composition</a:t>
            </a:r>
          </a:p>
        </p:txBody>
      </p:sp>
      <p:sp>
        <p:nvSpPr>
          <p:cNvPr id="9" name="">
            <a:extLst xmlns:a="http://schemas.openxmlformats.org/drawingml/2006/main">
              <a:ext uri="{FF2B5EF4-FFF2-40B4-BE49-F238E27FC236}">
                <a16:creationId xmlns:a16="http://schemas.microsoft.com/office/drawing/2014/main" id="{13FD098A-1A94-4C14-9FC9-F1ABEED7DB73}"/>
              </a:ext>
            </a:extLst>
          </p:cNvPr>
          <p:cNvSpPr>
            <a:spLocks xmlns:a="http://schemas.openxmlformats.org/drawingml/2006/main" noGrp="1"/>
          </p:cNvSpPr>
          <p:nvPr/>
        </p:nvSpPr>
        <p:spPr>
          <a:xfrm xmlns:a="http://schemas.openxmlformats.org/drawingml/2006/main">
            <a:off x="4095750" y="2324100"/>
            <a:ext cx="7334250" cy="0"/>
          </a:xfrm>
          <a:prstGeom xmlns:a="http://schemas.openxmlformats.org/drawingml/2006/main" prst="line">
            <a:avLst/>
          </a:prstGeom>
          <a:noFill xmlns:a="http://schemas.openxmlformats.org/drawingml/2006/main"/>
          <a:ln xmlns:a="http://schemas.openxmlformats.org/drawingml/2006/main" w="14288">
            <a:solidFill>
              <a:srgbClr val="353840"/>
            </a:solidFill>
            <a:prstDash val="solid"/>
          </a:ln>
        </p:spPr>
      </p:sp>
      <p:sp>
        <p:nvSpPr>
          <p:cNvPr id="10" name="s8-dim-0-tag">
            <a:extLst xmlns:a="http://schemas.openxmlformats.org/drawingml/2006/main">
              <a:ext uri="{FF2B5EF4-FFF2-40B4-BE49-F238E27FC236}">
                <a16:creationId xmlns:a16="http://schemas.microsoft.com/office/drawing/2014/main" id="{D194BD0D-1005-47DE-B524-63001F80F7CE}"/>
              </a:ext>
            </a:extLst>
          </p:cNvPr>
          <p:cNvSpPr>
            <a:spLocks xmlns:a="http://schemas.openxmlformats.org/drawingml/2006/main" noGrp="1"/>
          </p:cNvSpPr>
          <p:nvPr/>
        </p:nvSpPr>
        <p:spPr>
          <a:xfrm xmlns:a="http://schemas.openxmlformats.org/drawingml/2006/main">
            <a:off x="4095750" y="1676400"/>
            <a:ext cx="18097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350" b="1">
                <a:solidFill>
                  <a:srgbClr val="B9BAC0"/>
                </a:solidFill>
                <a:latin typeface="Consolas"/>
                <a:ea typeface="Consolas"/>
                <a:cs typeface="Consolas"/>
              </a:defRPr>
            </a:pPr>
            <a:r>
              <a:rPr sz="1350" b="1">
                <a:solidFill>
                  <a:srgbClr val="B9BAC0"/>
                </a:solidFill>
                <a:latin typeface="Consolas"/>
                <a:ea typeface="Consolas"/>
                <a:cs typeface="Consolas"/>
              </a:rPr>
              <a:t>POSITIVE</a:t>
            </a:r>
          </a:p>
        </p:txBody>
      </p:sp>
      <p:sp>
        <p:nvSpPr>
          <p:cNvPr id="11" name="s8-dim-0-question">
            <a:extLst xmlns:a="http://schemas.openxmlformats.org/drawingml/2006/main">
              <a:ext uri="{FF2B5EF4-FFF2-40B4-BE49-F238E27FC236}">
                <a16:creationId xmlns:a16="http://schemas.microsoft.com/office/drawing/2014/main" id="{33714A13-ABD0-45A7-863B-AFE844DF6CEC}"/>
              </a:ext>
            </a:extLst>
          </p:cNvPr>
          <p:cNvSpPr>
            <a:spLocks xmlns:a="http://schemas.openxmlformats.org/drawingml/2006/main" noGrp="1"/>
          </p:cNvSpPr>
          <p:nvPr/>
        </p:nvSpPr>
        <p:spPr>
          <a:xfrm xmlns:a="http://schemas.openxmlformats.org/drawingml/2006/main">
            <a:off x="6096000" y="1638300"/>
            <a:ext cx="5334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875" b="0">
                <a:solidFill>
                  <a:srgbClr val="F4F4F5"/>
                </a:solidFill>
                <a:latin typeface="Segoe UI"/>
                <a:ea typeface="Segoe UI"/>
                <a:cs typeface="Segoe UI"/>
              </a:defRPr>
            </a:pPr>
            <a:r>
              <a:rPr sz="1875" b="0">
                <a:solidFill>
                  <a:srgbClr val="F4F4F5"/>
                </a:solidFill>
                <a:latin typeface="Segoe UI"/>
                <a:ea typeface="Segoe UI"/>
                <a:cs typeface="Segoe UI"/>
              </a:rPr>
              <a:t>Does it do the right thing?</a:t>
            </a:r>
          </a:p>
        </p:txBody>
      </p:sp>
      <p:sp>
        <p:nvSpPr>
          <p:cNvPr id="12" name="">
            <a:extLst xmlns:a="http://schemas.openxmlformats.org/drawingml/2006/main">
              <a:ext uri="{FF2B5EF4-FFF2-40B4-BE49-F238E27FC236}">
                <a16:creationId xmlns:a16="http://schemas.microsoft.com/office/drawing/2014/main" id="{E836401E-DB25-4ECF-A144-ED228EAA9119}"/>
              </a:ext>
            </a:extLst>
          </p:cNvPr>
          <p:cNvSpPr>
            <a:spLocks xmlns:a="http://schemas.openxmlformats.org/drawingml/2006/main" noGrp="1"/>
          </p:cNvSpPr>
          <p:nvPr/>
        </p:nvSpPr>
        <p:spPr>
          <a:xfrm xmlns:a="http://schemas.openxmlformats.org/drawingml/2006/main">
            <a:off x="4095750" y="3162300"/>
            <a:ext cx="7334250" cy="0"/>
          </a:xfrm>
          <a:prstGeom xmlns:a="http://schemas.openxmlformats.org/drawingml/2006/main" prst="line">
            <a:avLst/>
          </a:prstGeom>
          <a:noFill xmlns:a="http://schemas.openxmlformats.org/drawingml/2006/main"/>
          <a:ln xmlns:a="http://schemas.openxmlformats.org/drawingml/2006/main" w="14288">
            <a:solidFill>
              <a:srgbClr val="353840"/>
            </a:solidFill>
            <a:prstDash val="solid"/>
          </a:ln>
        </p:spPr>
      </p:sp>
      <p:sp>
        <p:nvSpPr>
          <p:cNvPr id="13" name="s8-dim-1-tag">
            <a:extLst xmlns:a="http://schemas.openxmlformats.org/drawingml/2006/main">
              <a:ext uri="{FF2B5EF4-FFF2-40B4-BE49-F238E27FC236}">
                <a16:creationId xmlns:a16="http://schemas.microsoft.com/office/drawing/2014/main" id="{D8D13646-E096-40C0-9CFC-AE61B356CFEA}"/>
              </a:ext>
            </a:extLst>
          </p:cNvPr>
          <p:cNvSpPr>
            <a:spLocks xmlns:a="http://schemas.openxmlformats.org/drawingml/2006/main" noGrp="1"/>
          </p:cNvSpPr>
          <p:nvPr/>
        </p:nvSpPr>
        <p:spPr>
          <a:xfrm xmlns:a="http://schemas.openxmlformats.org/drawingml/2006/main">
            <a:off x="4095750" y="2514600"/>
            <a:ext cx="18097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350" b="1">
                <a:solidFill>
                  <a:srgbClr val="B9BAC0"/>
                </a:solidFill>
                <a:latin typeface="Consolas"/>
                <a:ea typeface="Consolas"/>
                <a:cs typeface="Consolas"/>
              </a:defRPr>
            </a:pPr>
            <a:r>
              <a:rPr sz="1350" b="1">
                <a:solidFill>
                  <a:srgbClr val="B9BAC0"/>
                </a:solidFill>
                <a:latin typeface="Consolas"/>
                <a:ea typeface="Consolas"/>
                <a:cs typeface="Consolas"/>
              </a:rPr>
              <a:t>HANDOFF</a:t>
            </a:r>
          </a:p>
        </p:txBody>
      </p:sp>
      <p:sp>
        <p:nvSpPr>
          <p:cNvPr id="14" name="s8-dim-1-question">
            <a:extLst xmlns:a="http://schemas.openxmlformats.org/drawingml/2006/main">
              <a:ext uri="{FF2B5EF4-FFF2-40B4-BE49-F238E27FC236}">
                <a16:creationId xmlns:a16="http://schemas.microsoft.com/office/drawing/2014/main" id="{2777F639-85D8-45CB-8FC7-1A6E8BA9C57E}"/>
              </a:ext>
            </a:extLst>
          </p:cNvPr>
          <p:cNvSpPr>
            <a:spLocks xmlns:a="http://schemas.openxmlformats.org/drawingml/2006/main" noGrp="1"/>
          </p:cNvSpPr>
          <p:nvPr/>
        </p:nvSpPr>
        <p:spPr>
          <a:xfrm xmlns:a="http://schemas.openxmlformats.org/drawingml/2006/main">
            <a:off x="6096000" y="2476500"/>
            <a:ext cx="5334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875" b="0">
                <a:solidFill>
                  <a:srgbClr val="F4F4F5"/>
                </a:solidFill>
                <a:latin typeface="Segoe UI"/>
                <a:ea typeface="Segoe UI"/>
                <a:cs typeface="Segoe UI"/>
              </a:defRPr>
            </a:pPr>
            <a:r>
              <a:rPr sz="1875" b="0">
                <a:solidFill>
                  <a:srgbClr val="F4F4F5"/>
                </a:solidFill>
                <a:latin typeface="Segoe UI"/>
                <a:ea typeface="Segoe UI"/>
                <a:cs typeface="Segoe UI"/>
              </a:rPr>
              <a:t>Does it route work elsewhere?</a:t>
            </a:r>
          </a:p>
        </p:txBody>
      </p:sp>
      <p:sp>
        <p:nvSpPr>
          <p:cNvPr id="15" name="">
            <a:extLst xmlns:a="http://schemas.openxmlformats.org/drawingml/2006/main">
              <a:ext uri="{FF2B5EF4-FFF2-40B4-BE49-F238E27FC236}">
                <a16:creationId xmlns:a16="http://schemas.microsoft.com/office/drawing/2014/main" id="{1E0E5A50-3E2C-4491-9668-BF7395430B7E}"/>
              </a:ext>
            </a:extLst>
          </p:cNvPr>
          <p:cNvSpPr>
            <a:spLocks xmlns:a="http://schemas.openxmlformats.org/drawingml/2006/main" noGrp="1"/>
          </p:cNvSpPr>
          <p:nvPr/>
        </p:nvSpPr>
        <p:spPr>
          <a:xfrm xmlns:a="http://schemas.openxmlformats.org/drawingml/2006/main">
            <a:off x="4095750" y="4000500"/>
            <a:ext cx="7334250" cy="0"/>
          </a:xfrm>
          <a:prstGeom xmlns:a="http://schemas.openxmlformats.org/drawingml/2006/main" prst="line">
            <a:avLst/>
          </a:prstGeom>
          <a:noFill xmlns:a="http://schemas.openxmlformats.org/drawingml/2006/main"/>
          <a:ln xmlns:a="http://schemas.openxmlformats.org/drawingml/2006/main" w="14288">
            <a:solidFill>
              <a:srgbClr val="C33148"/>
            </a:solidFill>
            <a:prstDash val="solid"/>
          </a:ln>
        </p:spPr>
      </p:sp>
      <p:sp>
        <p:nvSpPr>
          <p:cNvPr id="16" name="s8-dim-2-tag">
            <a:extLst xmlns:a="http://schemas.openxmlformats.org/drawingml/2006/main">
              <a:ext uri="{FF2B5EF4-FFF2-40B4-BE49-F238E27FC236}">
                <a16:creationId xmlns:a16="http://schemas.microsoft.com/office/drawing/2014/main" id="{0981EC71-7152-47AD-A1D1-0F0300348693}"/>
              </a:ext>
            </a:extLst>
          </p:cNvPr>
          <p:cNvSpPr>
            <a:spLocks xmlns:a="http://schemas.openxmlformats.org/drawingml/2006/main" noGrp="1"/>
          </p:cNvSpPr>
          <p:nvPr/>
        </p:nvSpPr>
        <p:spPr>
          <a:xfrm xmlns:a="http://schemas.openxmlformats.org/drawingml/2006/main">
            <a:off x="4095750" y="3352800"/>
            <a:ext cx="18097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350" b="1">
                <a:solidFill>
                  <a:srgbClr val="C33148"/>
                </a:solidFill>
                <a:latin typeface="Consolas"/>
                <a:ea typeface="Consolas"/>
                <a:cs typeface="Consolas"/>
              </a:defRPr>
            </a:pPr>
            <a:r>
              <a:rPr sz="1350" b="1">
                <a:solidFill>
                  <a:srgbClr val="C33148"/>
                </a:solidFill>
                <a:latin typeface="Consolas"/>
                <a:ea typeface="Consolas"/>
                <a:cs typeface="Consolas"/>
              </a:rPr>
              <a:t>PHI</a:t>
            </a:r>
          </a:p>
        </p:txBody>
      </p:sp>
      <p:sp>
        <p:nvSpPr>
          <p:cNvPr id="17" name="s8-dim-2-question">
            <a:extLst xmlns:a="http://schemas.openxmlformats.org/drawingml/2006/main">
              <a:ext uri="{FF2B5EF4-FFF2-40B4-BE49-F238E27FC236}">
                <a16:creationId xmlns:a16="http://schemas.microsoft.com/office/drawing/2014/main" id="{80A120C6-45EC-4A39-A4A6-402CA3305E44}"/>
              </a:ext>
            </a:extLst>
          </p:cNvPr>
          <p:cNvSpPr>
            <a:spLocks xmlns:a="http://schemas.openxmlformats.org/drawingml/2006/main" noGrp="1"/>
          </p:cNvSpPr>
          <p:nvPr/>
        </p:nvSpPr>
        <p:spPr>
          <a:xfrm xmlns:a="http://schemas.openxmlformats.org/drawingml/2006/main">
            <a:off x="6096000" y="3314700"/>
            <a:ext cx="5334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875" b="0">
                <a:solidFill>
                  <a:srgbClr val="F4F4F5"/>
                </a:solidFill>
                <a:latin typeface="Segoe UI"/>
                <a:ea typeface="Segoe UI"/>
                <a:cs typeface="Segoe UI"/>
              </a:defRPr>
            </a:pPr>
            <a:r>
              <a:rPr sz="1875" b="0">
                <a:solidFill>
                  <a:srgbClr val="F4F4F5"/>
                </a:solidFill>
                <a:latin typeface="Segoe UI"/>
                <a:ea typeface="Segoe UI"/>
                <a:cs typeface="Segoe UI"/>
              </a:rPr>
              <a:t>Does it refuse data exfiltration?</a:t>
            </a:r>
          </a:p>
        </p:txBody>
      </p:sp>
      <p:sp>
        <p:nvSpPr>
          <p:cNvPr id="18" name="">
            <a:extLst xmlns:a="http://schemas.openxmlformats.org/drawingml/2006/main">
              <a:ext uri="{FF2B5EF4-FFF2-40B4-BE49-F238E27FC236}">
                <a16:creationId xmlns:a16="http://schemas.microsoft.com/office/drawing/2014/main" id="{D8396880-0689-48FA-8EC8-7CC52F74DB9A}"/>
              </a:ext>
            </a:extLst>
          </p:cNvPr>
          <p:cNvSpPr>
            <a:spLocks xmlns:a="http://schemas.openxmlformats.org/drawingml/2006/main" noGrp="1"/>
          </p:cNvSpPr>
          <p:nvPr/>
        </p:nvSpPr>
        <p:spPr>
          <a:xfrm xmlns:a="http://schemas.openxmlformats.org/drawingml/2006/main">
            <a:off x="4095750" y="4838700"/>
            <a:ext cx="7334250" cy="0"/>
          </a:xfrm>
          <a:prstGeom xmlns:a="http://schemas.openxmlformats.org/drawingml/2006/main" prst="line">
            <a:avLst/>
          </a:prstGeom>
          <a:noFill xmlns:a="http://schemas.openxmlformats.org/drawingml/2006/main"/>
          <a:ln xmlns:a="http://schemas.openxmlformats.org/drawingml/2006/main" w="14288">
            <a:solidFill>
              <a:srgbClr val="353840"/>
            </a:solidFill>
            <a:prstDash val="solid"/>
          </a:ln>
        </p:spPr>
      </p:sp>
      <p:sp>
        <p:nvSpPr>
          <p:cNvPr id="19" name="s8-dim-3-tag">
            <a:extLst xmlns:a="http://schemas.openxmlformats.org/drawingml/2006/main">
              <a:ext uri="{FF2B5EF4-FFF2-40B4-BE49-F238E27FC236}">
                <a16:creationId xmlns:a16="http://schemas.microsoft.com/office/drawing/2014/main" id="{353CFAD1-79ED-426A-9C2E-78CC4E508199}"/>
              </a:ext>
            </a:extLst>
          </p:cNvPr>
          <p:cNvSpPr>
            <a:spLocks xmlns:a="http://schemas.openxmlformats.org/drawingml/2006/main" noGrp="1"/>
          </p:cNvSpPr>
          <p:nvPr/>
        </p:nvSpPr>
        <p:spPr>
          <a:xfrm xmlns:a="http://schemas.openxmlformats.org/drawingml/2006/main">
            <a:off x="4095750" y="4191000"/>
            <a:ext cx="18097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350" b="1">
                <a:solidFill>
                  <a:srgbClr val="B9BAC0"/>
                </a:solidFill>
                <a:latin typeface="Consolas"/>
                <a:ea typeface="Consolas"/>
                <a:cs typeface="Consolas"/>
              </a:defRPr>
            </a:pPr>
            <a:r>
              <a:rPr sz="1350" b="1">
                <a:solidFill>
                  <a:srgbClr val="B9BAC0"/>
                </a:solidFill>
                <a:latin typeface="Consolas"/>
                <a:ea typeface="Consolas"/>
                <a:cs typeface="Consolas"/>
              </a:rPr>
              <a:t>ADVERSARIAL</a:t>
            </a:r>
          </a:p>
        </p:txBody>
      </p:sp>
      <p:sp>
        <p:nvSpPr>
          <p:cNvPr id="20" name="s8-dim-3-question">
            <a:extLst xmlns:a="http://schemas.openxmlformats.org/drawingml/2006/main">
              <a:ext uri="{FF2B5EF4-FFF2-40B4-BE49-F238E27FC236}">
                <a16:creationId xmlns:a16="http://schemas.microsoft.com/office/drawing/2014/main" id="{346C0A0E-8E28-44AB-8D47-A222ED6AB3DC}"/>
              </a:ext>
            </a:extLst>
          </p:cNvPr>
          <p:cNvSpPr>
            <a:spLocks xmlns:a="http://schemas.openxmlformats.org/drawingml/2006/main" noGrp="1"/>
          </p:cNvSpPr>
          <p:nvPr/>
        </p:nvSpPr>
        <p:spPr>
          <a:xfrm xmlns:a="http://schemas.openxmlformats.org/drawingml/2006/main">
            <a:off x="6096000" y="4152900"/>
            <a:ext cx="5334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875" b="0">
                <a:solidFill>
                  <a:srgbClr val="F4F4F5"/>
                </a:solidFill>
                <a:latin typeface="Segoe UI"/>
                <a:ea typeface="Segoe UI"/>
                <a:cs typeface="Segoe UI"/>
              </a:defRPr>
            </a:pPr>
            <a:r>
              <a:rPr sz="1875" b="0">
                <a:solidFill>
                  <a:srgbClr val="F4F4F5"/>
                </a:solidFill>
                <a:latin typeface="Segoe UI"/>
                <a:ea typeface="Segoe UI"/>
                <a:cs typeface="Segoe UI"/>
              </a:rPr>
              <a:t>Does it resist coercion and forced send?</a:t>
            </a:r>
          </a:p>
        </p:txBody>
      </p:sp>
      <p:sp>
        <p:nvSpPr>
          <p:cNvPr id="21" name="">
            <a:extLst xmlns:a="http://schemas.openxmlformats.org/drawingml/2006/main">
              <a:ext uri="{FF2B5EF4-FFF2-40B4-BE49-F238E27FC236}">
                <a16:creationId xmlns:a16="http://schemas.microsoft.com/office/drawing/2014/main" id="{AA5B7A7D-1B9F-4A1C-8181-65ED9B9B47CB}"/>
              </a:ext>
            </a:extLst>
          </p:cNvPr>
          <p:cNvSpPr>
            <a:spLocks xmlns:a="http://schemas.openxmlformats.org/drawingml/2006/main" noGrp="1"/>
          </p:cNvSpPr>
          <p:nvPr/>
        </p:nvSpPr>
        <p:spPr>
          <a:xfrm xmlns:a="http://schemas.openxmlformats.org/drawingml/2006/main">
            <a:off x="4095750" y="5676900"/>
            <a:ext cx="7334250" cy="0"/>
          </a:xfrm>
          <a:prstGeom xmlns:a="http://schemas.openxmlformats.org/drawingml/2006/main" prst="line">
            <a:avLst/>
          </a:prstGeom>
          <a:noFill xmlns:a="http://schemas.openxmlformats.org/drawingml/2006/main"/>
          <a:ln xmlns:a="http://schemas.openxmlformats.org/drawingml/2006/main" w="14288">
            <a:solidFill>
              <a:srgbClr val="353840"/>
            </a:solidFill>
            <a:prstDash val="solid"/>
          </a:ln>
        </p:spPr>
      </p:sp>
      <p:sp>
        <p:nvSpPr>
          <p:cNvPr id="22" name="s8-dim-4-tag">
            <a:extLst xmlns:a="http://schemas.openxmlformats.org/drawingml/2006/main">
              <a:ext uri="{FF2B5EF4-FFF2-40B4-BE49-F238E27FC236}">
                <a16:creationId xmlns:a16="http://schemas.microsoft.com/office/drawing/2014/main" id="{E22A2D37-AE22-42AF-A273-7076AADB41EA}"/>
              </a:ext>
            </a:extLst>
          </p:cNvPr>
          <p:cNvSpPr>
            <a:spLocks xmlns:a="http://schemas.openxmlformats.org/drawingml/2006/main" noGrp="1"/>
          </p:cNvSpPr>
          <p:nvPr/>
        </p:nvSpPr>
        <p:spPr>
          <a:xfrm xmlns:a="http://schemas.openxmlformats.org/drawingml/2006/main">
            <a:off x="4095750" y="5029200"/>
            <a:ext cx="18097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350" b="1">
                <a:solidFill>
                  <a:srgbClr val="B9BAC0"/>
                </a:solidFill>
                <a:latin typeface="Consolas"/>
                <a:ea typeface="Consolas"/>
                <a:cs typeface="Consolas"/>
              </a:defRPr>
            </a:pPr>
            <a:r>
              <a:rPr sz="1350" b="1">
                <a:solidFill>
                  <a:srgbClr val="B9BAC0"/>
                </a:solidFill>
                <a:latin typeface="Consolas"/>
                <a:ea typeface="Consolas"/>
                <a:cs typeface="Consolas"/>
              </a:rPr>
              <a:t>GOLDEN</a:t>
            </a:r>
          </a:p>
        </p:txBody>
      </p:sp>
      <p:sp>
        <p:nvSpPr>
          <p:cNvPr id="23" name="s8-dim-4-question">
            <a:extLst xmlns:a="http://schemas.openxmlformats.org/drawingml/2006/main">
              <a:ext uri="{FF2B5EF4-FFF2-40B4-BE49-F238E27FC236}">
                <a16:creationId xmlns:a16="http://schemas.microsoft.com/office/drawing/2014/main" id="{2625272C-A2A3-4604-B446-4BC26A43EEAC}"/>
              </a:ext>
            </a:extLst>
          </p:cNvPr>
          <p:cNvSpPr>
            <a:spLocks xmlns:a="http://schemas.openxmlformats.org/drawingml/2006/main" noGrp="1"/>
          </p:cNvSpPr>
          <p:nvPr/>
        </p:nvSpPr>
        <p:spPr>
          <a:xfrm xmlns:a="http://schemas.openxmlformats.org/drawingml/2006/main">
            <a:off x="6096000" y="4991100"/>
            <a:ext cx="5334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9594"/>
          </a:bodyPr>
          <a:lstStyle xmlns:a="http://schemas.openxmlformats.org/drawingml/2006/main"/>
          <a:p xmlns:a="http://schemas.openxmlformats.org/drawingml/2006/main">
            <a:pPr algn="l">
              <a:lnSpc>
                <a:spcPct val="100000"/>
              </a:lnSpc>
              <a:buNone/>
              <a:defRPr sz="1875" b="0">
                <a:solidFill>
                  <a:srgbClr val="F4F4F5"/>
                </a:solidFill>
                <a:latin typeface="Segoe UI"/>
                <a:ea typeface="Segoe UI"/>
                <a:cs typeface="Segoe UI"/>
              </a:defRPr>
            </a:pPr>
            <a:r>
              <a:rPr sz="1875" b="0">
                <a:solidFill>
                  <a:srgbClr val="F4F4F5"/>
                </a:solidFill>
                <a:latin typeface="Segoe UI"/>
                <a:ea typeface="Segoe UI"/>
                <a:cs typeface="Segoe UI"/>
              </a:rPr>
              <a:t>Does complete input produce the contract output?</a:t>
            </a:r>
          </a:p>
        </p:txBody>
      </p:sp>
    </p:spTree>
    <p:extLst>
      <p:ext uri="{BB962C8B-B14F-4D97-AF65-F5344CB8AC3E}">
        <p14:creationId xmlns:p14="http://schemas.microsoft.com/office/powerpoint/2010/main" val="1154838851"/>
      </p:ext>
    </p:extLst>
  </p:cSld>
</p:sld>
</file>

<file path=ppt/slides/slide9.xml><?xml version="1.0" encoding="utf-8"?>
<p:sld xmlns:p="http://schemas.openxmlformats.org/presentationml/2006/main">
  <p:cSld>
    <p:bg>
      <p:bgPr>
        <a:solidFill xmlns:a="http://schemas.openxmlformats.org/drawingml/2006/main">
          <a:srgbClr val="111317"/>
        </a:solidFill>
      </p:bgPr>
    </p:bg>
    <p:spTree>
      <p:nvGrpSpPr>
        <p:cNvPr id="1" name=""/>
        <p:cNvGrpSpPr/>
        <p:nvPr/>
      </p:nvGrpSpPr>
      <p:grpSpPr>
        <a:xfrm xmlns:a="http://schemas.openxmlformats.org/drawingml/2006/main"/>
      </p:grpSpPr>
      <p:sp>
        <p:nvSpPr>
          <p:cNvPr id="20" name="s9-eyebrow">
            <a:extLst xmlns:a="http://schemas.openxmlformats.org/drawingml/2006/main">
              <a:ext uri="{FF2B5EF4-FFF2-40B4-BE49-F238E27FC236}">
                <a16:creationId xmlns:a16="http://schemas.microsoft.com/office/drawing/2014/main" id="{92AEA1F4-CBAB-4E72-B4FF-C9407ABCF0DD}"/>
              </a:ext>
            </a:extLst>
          </p:cNvPr>
          <p:cNvSpPr>
            <a:spLocks xmlns:a="http://schemas.openxmlformats.org/drawingml/2006/main" noGrp="1"/>
          </p:cNvSpPr>
          <p:nvPr/>
        </p:nvSpPr>
        <p:spPr>
          <a:xfrm xmlns:a="http://schemas.openxmlformats.org/drawingml/2006/main">
            <a:off x="609600" y="28575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Consolas"/>
                <a:ea typeface="Consolas"/>
                <a:cs typeface="Consolas"/>
              </a:defRPr>
            </a:pPr>
            <a:r>
              <a:rPr sz="1050" b="1">
                <a:solidFill>
                  <a:srgbClr val="B9BAC0"/>
                </a:solidFill>
                <a:latin typeface="Consolas"/>
                <a:ea typeface="Consolas"/>
                <a:cs typeface="Consolas"/>
              </a:rPr>
              <a:t>MICROSOFT WAZA</a:t>
            </a:r>
          </a:p>
        </p:txBody>
      </p:sp>
      <p:sp>
        <p:nvSpPr>
          <p:cNvPr id="2" name="s9-accent-rule">
            <a:extLst xmlns:a="http://schemas.openxmlformats.org/drawingml/2006/main">
              <a:ext uri="{FF2B5EF4-FFF2-40B4-BE49-F238E27FC236}">
                <a16:creationId xmlns:a16="http://schemas.microsoft.com/office/drawing/2014/main" id="{F8943FDC-6323-4614-B911-2EF7384BE162}"/>
              </a:ext>
            </a:extLst>
          </p:cNvPr>
          <p:cNvSpPr>
            <a:spLocks xmlns:a="http://schemas.openxmlformats.org/drawingml/2006/main" noGrp="1"/>
          </p:cNvSpPr>
          <p:nvPr/>
        </p:nvSpPr>
        <p:spPr>
          <a:xfrm xmlns:a="http://schemas.openxmlformats.org/drawingml/2006/main">
            <a:off x="609600" y="590550"/>
            <a:ext cx="914400" cy="0"/>
          </a:xfrm>
          <a:prstGeom xmlns:a="http://schemas.openxmlformats.org/drawingml/2006/main" prst="line">
            <a:avLst/>
          </a:prstGeom>
          <a:noFill xmlns:a="http://schemas.openxmlformats.org/drawingml/2006/main"/>
          <a:ln xmlns:a="http://schemas.openxmlformats.org/drawingml/2006/main" w="28575">
            <a:solidFill>
              <a:srgbClr val="C33148"/>
            </a:solidFill>
            <a:prstDash val="solid"/>
          </a:ln>
        </p:spPr>
      </p:sp>
      <p:sp>
        <p:nvSpPr>
          <p:cNvPr id="3" name="s9-brand">
            <a:extLst xmlns:a="http://schemas.openxmlformats.org/drawingml/2006/main">
              <a:ext uri="{FF2B5EF4-FFF2-40B4-BE49-F238E27FC236}">
                <a16:creationId xmlns:a16="http://schemas.microsoft.com/office/drawing/2014/main" id="{D55FA8BB-47F9-4CAD-B06F-3633AE198F6A}"/>
              </a:ext>
            </a:extLst>
          </p:cNvPr>
          <p:cNvSpPr>
            <a:spLocks xmlns:a="http://schemas.openxmlformats.org/drawingml/2006/main" noGrp="1"/>
          </p:cNvSpPr>
          <p:nvPr/>
        </p:nvSpPr>
        <p:spPr>
          <a:xfrm xmlns:a="http://schemas.openxmlformats.org/drawingml/2006/main">
            <a:off x="609600" y="6457950"/>
            <a:ext cx="1714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050" b="1">
                <a:solidFill>
                  <a:srgbClr val="B9BAC0"/>
                </a:solidFill>
                <a:latin typeface="Segoe UI"/>
                <a:ea typeface="Segoe UI"/>
                <a:cs typeface="Segoe UI"/>
              </a:defRPr>
            </a:pPr>
            <a:r>
              <a:rPr sz="1050" b="1">
                <a:solidFill>
                  <a:srgbClr val="B9BAC0"/>
                </a:solidFill>
                <a:latin typeface="Segoe UI"/>
                <a:ea typeface="Segoe UI"/>
                <a:cs typeface="Segoe UI"/>
              </a:rPr>
              <a:t>My Aria</a:t>
            </a:r>
          </a:p>
        </p:txBody>
      </p:sp>
      <p:sp>
        <p:nvSpPr>
          <p:cNvPr id="4" name="s9-number">
            <a:extLst xmlns:a="http://schemas.openxmlformats.org/drawingml/2006/main">
              <a:ext uri="{FF2B5EF4-FFF2-40B4-BE49-F238E27FC236}">
                <a16:creationId xmlns:a16="http://schemas.microsoft.com/office/drawing/2014/main" id="{6ADF8D96-3B94-442B-9639-5D77FAEDFF8B}"/>
              </a:ext>
            </a:extLst>
          </p:cNvPr>
          <p:cNvSpPr>
            <a:spLocks xmlns:a="http://schemas.openxmlformats.org/drawingml/2006/main" noGrp="1"/>
          </p:cNvSpPr>
          <p:nvPr/>
        </p:nvSpPr>
        <p:spPr>
          <a:xfrm xmlns:a="http://schemas.openxmlformats.org/drawingml/2006/main">
            <a:off x="11144250" y="6438900"/>
            <a:ext cx="438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1050" b="0">
                <a:solidFill>
                  <a:srgbClr val="7B7E87"/>
                </a:solidFill>
                <a:latin typeface="Consolas"/>
                <a:ea typeface="Consolas"/>
                <a:cs typeface="Consolas"/>
              </a:defRPr>
            </a:pPr>
            <a:r>
              <a:rPr sz="1050" b="0">
                <a:solidFill>
                  <a:srgbClr val="7B7E87"/>
                </a:solidFill>
                <a:latin typeface="Consolas"/>
                <a:ea typeface="Consolas"/>
                <a:cs typeface="Consolas"/>
              </a:rPr>
              <a:t>09</a:t>
            </a:r>
          </a:p>
        </p:txBody>
      </p:sp>
      <p:sp>
        <p:nvSpPr>
          <p:cNvPr id="5" name="s9-title">
            <a:extLst xmlns:a="http://schemas.openxmlformats.org/drawingml/2006/main">
              <a:ext uri="{FF2B5EF4-FFF2-40B4-BE49-F238E27FC236}">
                <a16:creationId xmlns:a16="http://schemas.microsoft.com/office/drawing/2014/main" id="{34DAA657-2B64-4F27-9AC8-071A3F4AA2D1}"/>
              </a:ext>
            </a:extLst>
          </p:cNvPr>
          <p:cNvSpPr>
            <a:spLocks xmlns:a="http://schemas.openxmlformats.org/drawingml/2006/main" noGrp="1"/>
          </p:cNvSpPr>
          <p:nvPr/>
        </p:nvSpPr>
        <p:spPr>
          <a:xfrm xmlns:a="http://schemas.openxmlformats.org/drawingml/2006/main">
            <a:off x="609600" y="781050"/>
            <a:ext cx="109728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3600" b="1">
                <a:solidFill>
                  <a:srgbClr val="F4F4F5"/>
                </a:solidFill>
                <a:latin typeface="Segoe UI"/>
                <a:ea typeface="Segoe UI"/>
                <a:cs typeface="Segoe UI"/>
              </a:defRPr>
            </a:pPr>
            <a:r>
              <a:rPr sz="3600" b="1">
                <a:solidFill>
                  <a:srgbClr val="F4F4F5"/>
                </a:solidFill>
                <a:latin typeface="Segoe UI"/>
                <a:ea typeface="Segoe UI"/>
                <a:cs typeface="Segoe UI"/>
              </a:rPr>
              <a:t>A passing demo is not a release gate.</a:t>
            </a:r>
          </a:p>
        </p:txBody>
      </p:sp>
      <p:sp>
        <p:nvSpPr>
          <p:cNvPr id="6" name="s9-lane-arrow">
            <a:extLst xmlns:a="http://schemas.openxmlformats.org/drawingml/2006/main">
              <a:ext uri="{FF2B5EF4-FFF2-40B4-BE49-F238E27FC236}">
                <a16:creationId xmlns:a16="http://schemas.microsoft.com/office/drawing/2014/main" id="{EF8E741A-AD62-4BC9-82C7-C6E86AC25D84}"/>
              </a:ext>
            </a:extLst>
          </p:cNvPr>
          <p:cNvSpPr>
            <a:spLocks xmlns:a="http://schemas.openxmlformats.org/drawingml/2006/main" noGrp="1"/>
          </p:cNvSpPr>
          <p:nvPr/>
        </p:nvSpPr>
        <p:spPr>
          <a:xfrm xmlns:a="http://schemas.openxmlformats.org/drawingml/2006/main">
            <a:off x="5848350" y="3028950"/>
            <a:ext cx="4953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0000"/>
              </a:lnSpc>
              <a:buNone/>
              <a:defRPr sz="2400" b="0">
                <a:solidFill>
                  <a:srgbClr val="7B7E87"/>
                </a:solidFill>
                <a:latin typeface="Segoe UI"/>
                <a:ea typeface="Segoe UI"/>
                <a:cs typeface="Segoe UI"/>
              </a:defRPr>
            </a:pPr>
            <a:r>
              <a:rPr sz="2400" b="0">
                <a:solidFill>
                  <a:srgbClr val="7B7E87"/>
                </a:solidFill>
                <a:latin typeface="Segoe UI"/>
                <a:ea typeface="Segoe UI"/>
                <a:cs typeface="Segoe UI"/>
              </a:rPr>
              <a:t>→</a:t>
            </a:r>
          </a:p>
        </p:txBody>
      </p:sp>
      <p:sp>
        <p:nvSpPr>
          <p:cNvPr id="7" name="s9-structural-box">
            <a:extLst xmlns:a="http://schemas.openxmlformats.org/drawingml/2006/main">
              <a:ext uri="{FF2B5EF4-FFF2-40B4-BE49-F238E27FC236}">
                <a16:creationId xmlns:a16="http://schemas.microsoft.com/office/drawing/2014/main" id="{9ED17184-5B70-4CE9-9521-F1CAC57F7863}"/>
              </a:ext>
            </a:extLst>
          </p:cNvPr>
          <p:cNvSpPr>
            <a:spLocks xmlns:a="http://schemas.openxmlformats.org/drawingml/2006/main" noGrp="1"/>
          </p:cNvSpPr>
          <p:nvPr/>
        </p:nvSpPr>
        <p:spPr>
          <a:xfrm xmlns:a="http://schemas.openxmlformats.org/drawingml/2006/main">
            <a:off x="609600" y="1714500"/>
            <a:ext cx="4953000" cy="3067050"/>
          </a:xfrm>
          <a:prstGeom xmlns:a="http://schemas.openxmlformats.org/drawingml/2006/main" prst="roundRect">
            <a:avLst>
              <a:gd name="adj" fmla="val 5590"/>
            </a:avLst>
          </a:prstGeom>
          <a:solidFill xmlns:a="http://schemas.openxmlformats.org/drawingml/2006/main">
            <a:srgbClr val="191B20"/>
          </a:solidFill>
          <a:ln xmlns:a="http://schemas.openxmlformats.org/drawingml/2006/main" w="9525">
            <a:solidFill>
              <a:srgbClr val="353840"/>
            </a:solidFill>
            <a:prstDash val="solid"/>
          </a:ln>
        </p:spPr>
      </p:sp>
      <p:sp>
        <p:nvSpPr>
          <p:cNvPr id="8" name="s9-structural-label">
            <a:extLst xmlns:a="http://schemas.openxmlformats.org/drawingml/2006/main">
              <a:ext uri="{FF2B5EF4-FFF2-40B4-BE49-F238E27FC236}">
                <a16:creationId xmlns:a16="http://schemas.microsoft.com/office/drawing/2014/main" id="{DA554F29-02E1-4699-8D45-E31314DEFCD3}"/>
              </a:ext>
            </a:extLst>
          </p:cNvPr>
          <p:cNvSpPr>
            <a:spLocks xmlns:a="http://schemas.openxmlformats.org/drawingml/2006/main" noGrp="1"/>
          </p:cNvSpPr>
          <p:nvPr/>
        </p:nvSpPr>
        <p:spPr>
          <a:xfrm xmlns:a="http://schemas.openxmlformats.org/drawingml/2006/main">
            <a:off x="914400" y="2000250"/>
            <a:ext cx="2095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00" b="1">
                <a:solidFill>
                  <a:srgbClr val="4D93C6"/>
                </a:solidFill>
                <a:latin typeface="Consolas"/>
                <a:ea typeface="Consolas"/>
                <a:cs typeface="Consolas"/>
              </a:defRPr>
            </a:pPr>
            <a:r>
              <a:rPr sz="1500" b="1">
                <a:solidFill>
                  <a:srgbClr val="4D93C6"/>
                </a:solidFill>
                <a:latin typeface="Consolas"/>
                <a:ea typeface="Consolas"/>
                <a:cs typeface="Consolas"/>
              </a:rPr>
              <a:t>STRUCTURAL</a:t>
            </a:r>
          </a:p>
        </p:txBody>
      </p:sp>
      <p:sp>
        <p:nvSpPr>
          <p:cNvPr id="9" name="s9-structural-title">
            <a:extLst xmlns:a="http://schemas.openxmlformats.org/drawingml/2006/main">
              <a:ext uri="{FF2B5EF4-FFF2-40B4-BE49-F238E27FC236}">
                <a16:creationId xmlns:a16="http://schemas.microsoft.com/office/drawing/2014/main" id="{D6DAD560-99AD-4223-B764-A8580ACAA9FE}"/>
              </a:ext>
            </a:extLst>
          </p:cNvPr>
          <p:cNvSpPr>
            <a:spLocks xmlns:a="http://schemas.openxmlformats.org/drawingml/2006/main" noGrp="1"/>
          </p:cNvSpPr>
          <p:nvPr/>
        </p:nvSpPr>
        <p:spPr>
          <a:xfrm xmlns:a="http://schemas.openxmlformats.org/drawingml/2006/main">
            <a:off x="914400" y="2476500"/>
            <a:ext cx="4000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850" b="1">
                <a:solidFill>
                  <a:srgbClr val="F4F4F5"/>
                </a:solidFill>
                <a:latin typeface="Segoe UI"/>
                <a:ea typeface="Segoe UI"/>
                <a:cs typeface="Segoe UI"/>
              </a:defRPr>
            </a:pPr>
            <a:r>
              <a:rPr sz="2850" b="1">
                <a:solidFill>
                  <a:srgbClr val="F4F4F5"/>
                </a:solidFill>
                <a:latin typeface="Segoe UI"/>
                <a:ea typeface="Segoe UI"/>
                <a:cs typeface="Segoe UI"/>
              </a:rPr>
              <a:t>Every PR</a:t>
            </a:r>
          </a:p>
        </p:txBody>
      </p:sp>
      <p:sp>
        <p:nvSpPr>
          <p:cNvPr id="10" name="s9-structural-body">
            <a:extLst xmlns:a="http://schemas.openxmlformats.org/drawingml/2006/main">
              <a:ext uri="{FF2B5EF4-FFF2-40B4-BE49-F238E27FC236}">
                <a16:creationId xmlns:a16="http://schemas.microsoft.com/office/drawing/2014/main" id="{2B16D202-2F1D-451D-88E5-D3E42A450E8D}"/>
              </a:ext>
            </a:extLst>
          </p:cNvPr>
          <p:cNvSpPr>
            <a:spLocks xmlns:a="http://schemas.openxmlformats.org/drawingml/2006/main" noGrp="1"/>
          </p:cNvSpPr>
          <p:nvPr/>
        </p:nvSpPr>
        <p:spPr>
          <a:xfrm xmlns:a="http://schemas.openxmlformats.org/drawingml/2006/main">
            <a:off x="914400" y="3105150"/>
            <a:ext cx="4000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650" b="0">
                <a:solidFill>
                  <a:srgbClr val="B9BAC0"/>
                </a:solidFill>
                <a:latin typeface="Segoe UI"/>
                <a:ea typeface="Segoe UI"/>
                <a:cs typeface="Segoe UI"/>
              </a:defRPr>
            </a:pPr>
            <a:r>
              <a:rPr sz="1650" b="0">
                <a:solidFill>
                  <a:srgbClr val="B9BAC0"/>
                </a:solidFill>
                <a:latin typeface="Segoe UI"/>
                <a:ea typeface="Segoe UI"/>
                <a:cs typeface="Segoe UI"/>
              </a:rPr>
              <a:t>Spec, links, task wiring, fixtures</a:t>
            </a:r>
          </a:p>
        </p:txBody>
      </p:sp>
      <p:sp>
        <p:nvSpPr>
          <p:cNvPr id="11" name="s9-structural-command">
            <a:extLst xmlns:a="http://schemas.openxmlformats.org/drawingml/2006/main">
              <a:ext uri="{FF2B5EF4-FFF2-40B4-BE49-F238E27FC236}">
                <a16:creationId xmlns:a16="http://schemas.microsoft.com/office/drawing/2014/main" id="{B59471A3-AB0F-44FD-A134-01618CD25D2F}"/>
              </a:ext>
            </a:extLst>
          </p:cNvPr>
          <p:cNvSpPr>
            <a:spLocks xmlns:a="http://schemas.openxmlformats.org/drawingml/2006/main" noGrp="1"/>
          </p:cNvSpPr>
          <p:nvPr/>
        </p:nvSpPr>
        <p:spPr>
          <a:xfrm xmlns:a="http://schemas.openxmlformats.org/drawingml/2006/main">
            <a:off x="914400" y="3905250"/>
            <a:ext cx="4000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00" b="0">
                <a:solidFill>
                  <a:srgbClr val="F4F4F5"/>
                </a:solidFill>
                <a:latin typeface="Consolas"/>
                <a:ea typeface="Consolas"/>
                <a:cs typeface="Consolas"/>
              </a:defRPr>
            </a:pPr>
            <a:r>
              <a:rPr sz="1500" b="0">
                <a:solidFill>
                  <a:srgbClr val="F4F4F5"/>
                </a:solidFill>
                <a:latin typeface="Consolas"/>
                <a:ea typeface="Consolas"/>
                <a:cs typeface="Consolas"/>
              </a:rPr>
              <a:t>waza check skills/&lt;name&gt;</a:t>
            </a:r>
          </a:p>
        </p:txBody>
      </p:sp>
      <p:sp>
        <p:nvSpPr>
          <p:cNvPr id="12" name="s9-cert-box">
            <a:extLst xmlns:a="http://schemas.openxmlformats.org/drawingml/2006/main">
              <a:ext uri="{FF2B5EF4-FFF2-40B4-BE49-F238E27FC236}">
                <a16:creationId xmlns:a16="http://schemas.microsoft.com/office/drawing/2014/main" id="{1B8B0015-4510-407F-904B-9223A056A187}"/>
              </a:ext>
            </a:extLst>
          </p:cNvPr>
          <p:cNvSpPr>
            <a:spLocks xmlns:a="http://schemas.openxmlformats.org/drawingml/2006/main" noGrp="1"/>
          </p:cNvSpPr>
          <p:nvPr/>
        </p:nvSpPr>
        <p:spPr>
          <a:xfrm xmlns:a="http://schemas.openxmlformats.org/drawingml/2006/main">
            <a:off x="6629400" y="1714500"/>
            <a:ext cx="4953000" cy="3067050"/>
          </a:xfrm>
          <a:prstGeom xmlns:a="http://schemas.openxmlformats.org/drawingml/2006/main" prst="roundRect">
            <a:avLst>
              <a:gd name="adj" fmla="val 5590"/>
            </a:avLst>
          </a:prstGeom>
          <a:solidFill xmlns:a="http://schemas.openxmlformats.org/drawingml/2006/main">
            <a:srgbClr val="191B20"/>
          </a:solidFill>
          <a:ln xmlns:a="http://schemas.openxmlformats.org/drawingml/2006/main" w="19050">
            <a:solidFill>
              <a:srgbClr val="9B1C2C"/>
            </a:solidFill>
            <a:prstDash val="solid"/>
          </a:ln>
        </p:spPr>
      </p:sp>
      <p:sp>
        <p:nvSpPr>
          <p:cNvPr id="13" name="s9-cert-label">
            <a:extLst xmlns:a="http://schemas.openxmlformats.org/drawingml/2006/main">
              <a:ext uri="{FF2B5EF4-FFF2-40B4-BE49-F238E27FC236}">
                <a16:creationId xmlns:a16="http://schemas.microsoft.com/office/drawing/2014/main" id="{96C9C411-9821-404E-8ACE-70F1B1202625}"/>
              </a:ext>
            </a:extLst>
          </p:cNvPr>
          <p:cNvSpPr>
            <a:spLocks xmlns:a="http://schemas.openxmlformats.org/drawingml/2006/main" noGrp="1"/>
          </p:cNvSpPr>
          <p:nvPr/>
        </p:nvSpPr>
        <p:spPr>
          <a:xfrm xmlns:a="http://schemas.openxmlformats.org/drawingml/2006/main">
            <a:off x="6934200" y="2000250"/>
            <a:ext cx="2286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00" b="1">
                <a:solidFill>
                  <a:srgbClr val="C33148"/>
                </a:solidFill>
                <a:latin typeface="Consolas"/>
                <a:ea typeface="Consolas"/>
                <a:cs typeface="Consolas"/>
              </a:defRPr>
            </a:pPr>
            <a:r>
              <a:rPr sz="1500" b="1">
                <a:solidFill>
                  <a:srgbClr val="C33148"/>
                </a:solidFill>
                <a:latin typeface="Consolas"/>
                <a:ea typeface="Consolas"/>
                <a:cs typeface="Consolas"/>
              </a:rPr>
              <a:t>CERTIFICATION</a:t>
            </a:r>
          </a:p>
        </p:txBody>
      </p:sp>
      <p:sp>
        <p:nvSpPr>
          <p:cNvPr id="14" name="s9-cert-title">
            <a:extLst xmlns:a="http://schemas.openxmlformats.org/drawingml/2006/main">
              <a:ext uri="{FF2B5EF4-FFF2-40B4-BE49-F238E27FC236}">
                <a16:creationId xmlns:a16="http://schemas.microsoft.com/office/drawing/2014/main" id="{2F818739-E055-4957-AFF6-B7E8EFC4BD2E}"/>
              </a:ext>
            </a:extLst>
          </p:cNvPr>
          <p:cNvSpPr>
            <a:spLocks xmlns:a="http://schemas.openxmlformats.org/drawingml/2006/main" noGrp="1"/>
          </p:cNvSpPr>
          <p:nvPr/>
        </p:nvSpPr>
        <p:spPr>
          <a:xfrm xmlns:a="http://schemas.openxmlformats.org/drawingml/2006/main">
            <a:off x="6934200" y="2476500"/>
            <a:ext cx="4000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2850" b="1">
                <a:solidFill>
                  <a:srgbClr val="F4F4F5"/>
                </a:solidFill>
                <a:latin typeface="Segoe UI"/>
                <a:ea typeface="Segoe UI"/>
                <a:cs typeface="Segoe UI"/>
              </a:defRPr>
            </a:pPr>
            <a:r>
              <a:rPr sz="2850" b="1">
                <a:solidFill>
                  <a:srgbClr val="F4F4F5"/>
                </a:solidFill>
                <a:latin typeface="Segoe UI"/>
                <a:ea typeface="Segoe UI"/>
                <a:cs typeface="Segoe UI"/>
              </a:rPr>
              <a:t>Live model</a:t>
            </a:r>
          </a:p>
        </p:txBody>
      </p:sp>
      <p:sp>
        <p:nvSpPr>
          <p:cNvPr id="15" name="s9-cert-body">
            <a:extLst xmlns:a="http://schemas.openxmlformats.org/drawingml/2006/main">
              <a:ext uri="{FF2B5EF4-FFF2-40B4-BE49-F238E27FC236}">
                <a16:creationId xmlns:a16="http://schemas.microsoft.com/office/drawing/2014/main" id="{827B06B2-0668-48A6-B860-4920FD6A14C5}"/>
              </a:ext>
            </a:extLst>
          </p:cNvPr>
          <p:cNvSpPr>
            <a:spLocks xmlns:a="http://schemas.openxmlformats.org/drawingml/2006/main" noGrp="1"/>
          </p:cNvSpPr>
          <p:nvPr/>
        </p:nvSpPr>
        <p:spPr>
          <a:xfrm xmlns:a="http://schemas.openxmlformats.org/drawingml/2006/main">
            <a:off x="6934200" y="3105150"/>
            <a:ext cx="4000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650" b="0">
                <a:solidFill>
                  <a:srgbClr val="B9BAC0"/>
                </a:solidFill>
                <a:latin typeface="Segoe UI"/>
                <a:ea typeface="Segoe UI"/>
                <a:cs typeface="Segoe UI"/>
              </a:defRPr>
            </a:pPr>
            <a:r>
              <a:rPr sz="1650" b="0">
                <a:solidFill>
                  <a:srgbClr val="B9BAC0"/>
                </a:solidFill>
                <a:latin typeface="Segoe UI"/>
                <a:ea typeface="Segoe UI"/>
                <a:cs typeface="Segoe UI"/>
              </a:rPr>
              <a:t>Behavior, graders, pass rates</a:t>
            </a:r>
          </a:p>
        </p:txBody>
      </p:sp>
      <p:sp>
        <p:nvSpPr>
          <p:cNvPr id="16" name="s9-cert-command">
            <a:extLst xmlns:a="http://schemas.openxmlformats.org/drawingml/2006/main">
              <a:ext uri="{FF2B5EF4-FFF2-40B4-BE49-F238E27FC236}">
                <a16:creationId xmlns:a16="http://schemas.microsoft.com/office/drawing/2014/main" id="{6741654C-3245-436E-A2C8-45C67BC1EDFE}"/>
              </a:ext>
            </a:extLst>
          </p:cNvPr>
          <p:cNvSpPr>
            <a:spLocks xmlns:a="http://schemas.openxmlformats.org/drawingml/2006/main" noGrp="1"/>
          </p:cNvSpPr>
          <p:nvPr/>
        </p:nvSpPr>
        <p:spPr>
          <a:xfrm xmlns:a="http://schemas.openxmlformats.org/drawingml/2006/main">
            <a:off x="6934200" y="3905250"/>
            <a:ext cx="4000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500" b="0">
                <a:solidFill>
                  <a:srgbClr val="F4F4F5"/>
                </a:solidFill>
                <a:latin typeface="Consolas"/>
                <a:ea typeface="Consolas"/>
                <a:cs typeface="Consolas"/>
              </a:defRPr>
            </a:pPr>
            <a:r>
              <a:rPr sz="1500" b="0">
                <a:solidFill>
                  <a:srgbClr val="F4F4F5"/>
                </a:solidFill>
                <a:latin typeface="Consolas"/>
                <a:ea typeface="Consolas"/>
                <a:cs typeface="Consolas"/>
              </a:rPr>
              <a:t>waza run eval.yaml -v</a:t>
            </a:r>
          </a:p>
        </p:txBody>
      </p:sp>
      <p:sp>
        <p:nvSpPr>
          <p:cNvPr id="17" name="s9-blocker-label">
            <a:extLst xmlns:a="http://schemas.openxmlformats.org/drawingml/2006/main">
              <a:ext uri="{FF2B5EF4-FFF2-40B4-BE49-F238E27FC236}">
                <a16:creationId xmlns:a16="http://schemas.microsoft.com/office/drawing/2014/main" id="{22EE0588-D047-4CEC-BE4A-CC04EFDD8AE6}"/>
              </a:ext>
            </a:extLst>
          </p:cNvPr>
          <p:cNvSpPr>
            <a:spLocks xmlns:a="http://schemas.openxmlformats.org/drawingml/2006/main" noGrp="1"/>
          </p:cNvSpPr>
          <p:nvPr/>
        </p:nvSpPr>
        <p:spPr>
          <a:xfrm xmlns:a="http://schemas.openxmlformats.org/drawingml/2006/main">
            <a:off x="609600" y="5219700"/>
            <a:ext cx="2095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350" b="1">
                <a:solidFill>
                  <a:srgbClr val="B9BAC0"/>
                </a:solidFill>
                <a:latin typeface="Consolas"/>
                <a:ea typeface="Consolas"/>
                <a:cs typeface="Consolas"/>
              </a:defRPr>
            </a:pPr>
            <a:r>
              <a:rPr sz="1350" b="1">
                <a:solidFill>
                  <a:srgbClr val="B9BAC0"/>
                </a:solidFill>
                <a:latin typeface="Consolas"/>
                <a:ea typeface="Consolas"/>
                <a:cs typeface="Consolas"/>
              </a:rPr>
              <a:t>Release blockers</a:t>
            </a:r>
          </a:p>
        </p:txBody>
      </p:sp>
      <p:sp>
        <p:nvSpPr>
          <p:cNvPr id="18" name="s9-blockers">
            <a:extLst xmlns:a="http://schemas.openxmlformats.org/drawingml/2006/main">
              <a:ext uri="{FF2B5EF4-FFF2-40B4-BE49-F238E27FC236}">
                <a16:creationId xmlns:a16="http://schemas.microsoft.com/office/drawing/2014/main" id="{D0720BA8-DE73-4D0C-869A-F15855943DA7}"/>
              </a:ext>
            </a:extLst>
          </p:cNvPr>
          <p:cNvSpPr>
            <a:spLocks xmlns:a="http://schemas.openxmlformats.org/drawingml/2006/main" noGrp="1"/>
          </p:cNvSpPr>
          <p:nvPr/>
        </p:nvSpPr>
        <p:spPr>
          <a:xfrm xmlns:a="http://schemas.openxmlformats.org/drawingml/2006/main">
            <a:off x="2819400" y="5162550"/>
            <a:ext cx="5810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0000"/>
              </a:lnSpc>
              <a:buNone/>
              <a:defRPr sz="1950" b="1">
                <a:solidFill>
                  <a:srgbClr val="F4F4F5"/>
                </a:solidFill>
                <a:latin typeface="Segoe UI"/>
                <a:ea typeface="Segoe UI"/>
                <a:cs typeface="Segoe UI"/>
              </a:defRPr>
            </a:pPr>
            <a:r>
              <a:rPr sz="1950" b="1">
                <a:solidFill>
                  <a:srgbClr val="F4F4F5"/>
                </a:solidFill>
                <a:latin typeface="Segoe UI"/>
                <a:ea typeface="Segoe UI"/>
                <a:cs typeface="Segoe UI"/>
              </a:rPr>
              <a:t>PHI boundary  •  adversarial  •  golden</a:t>
            </a:r>
          </a:p>
        </p:txBody>
      </p:sp>
      <p:sp>
        <p:nvSpPr>
          <p:cNvPr id="19" name="s9-threshold">
            <a:extLst xmlns:a="http://schemas.openxmlformats.org/drawingml/2006/main">
              <a:ext uri="{FF2B5EF4-FFF2-40B4-BE49-F238E27FC236}">
                <a16:creationId xmlns:a16="http://schemas.microsoft.com/office/drawing/2014/main" id="{8D1E1147-A318-4988-9FC6-3F753A7E37E6}"/>
              </a:ext>
            </a:extLst>
          </p:cNvPr>
          <p:cNvSpPr>
            <a:spLocks xmlns:a="http://schemas.openxmlformats.org/drawingml/2006/main" noGrp="1"/>
          </p:cNvSpPr>
          <p:nvPr/>
        </p:nvSpPr>
        <p:spPr>
          <a:xfrm xmlns:a="http://schemas.openxmlformats.org/drawingml/2006/main">
            <a:off x="8743950" y="5219700"/>
            <a:ext cx="28384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0000"/>
              </a:lnSpc>
              <a:buNone/>
              <a:defRPr sz="1350" b="1">
                <a:solidFill>
                  <a:srgbClr val="C33148"/>
                </a:solidFill>
                <a:latin typeface="Consolas"/>
                <a:ea typeface="Consolas"/>
                <a:cs typeface="Consolas"/>
              </a:defRPr>
            </a:pPr>
            <a:r>
              <a:rPr sz="1350" b="1">
                <a:solidFill>
                  <a:srgbClr val="C33148"/>
                </a:solidFill>
                <a:latin typeface="Consolas"/>
                <a:ea typeface="Consolas"/>
                <a:cs typeface="Consolas"/>
              </a:rPr>
              <a:t>≥ 0.85  //  1.0 strict suites</a:t>
            </a:r>
          </a:p>
        </p:txBody>
      </p:sp>
    </p:spTree>
    <p:extLst>
      <p:ext uri="{BB962C8B-B14F-4D97-AF65-F5344CB8AC3E}">
        <p14:creationId xmlns:p14="http://schemas.microsoft.com/office/powerpoint/2010/main" val="882336463"/>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2026-07-29T20:51:18.9320000Z</dcterms:created>
  <dcterms:modified xsi:type="dcterms:W3CDTF">2026-07-29T20:51:18.9320000Z</dcterms:modified>
</coreProperties>
</file>